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3" r:id="rId26"/>
    <p:sldId id="285" r:id="rId27"/>
    <p:sldId id="286" r:id="rId28"/>
    <p:sldId id="287" r:id="rId29"/>
    <p:sldId id="288" r:id="rId30"/>
    <p:sldId id="289" r:id="rId31"/>
    <p:sldId id="290" r:id="rId32"/>
    <p:sldId id="291" r:id="rId33"/>
    <p:sldId id="292" r:id="rId34"/>
    <p:sldId id="293" r:id="rId35"/>
    <p:sldId id="294" r:id="rId36"/>
    <p:sldId id="281" r:id="rId37"/>
    <p:sldId id="284" r:id="rId38"/>
    <p:sldId id="282"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29" autoAdjust="0"/>
    <p:restoredTop sz="94660"/>
  </p:normalViewPr>
  <p:slideViewPr>
    <p:cSldViewPr>
      <p:cViewPr varScale="1">
        <p:scale>
          <a:sx n="69" d="100"/>
          <a:sy n="69" d="100"/>
        </p:scale>
        <p:origin x="-5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27.01.2013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27.01.2013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27.01.2013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27.01.2013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27.01.2013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27.01.2013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27.01.2013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14414" y="1785926"/>
            <a:ext cx="7643866" cy="2571768"/>
          </a:xfrm>
        </p:spPr>
        <p:txBody>
          <a:bodyPr rtlCol="0">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fontAlgn="auto" hangingPunct="1">
              <a:spcAft>
                <a:spcPts val="0"/>
              </a:spcAft>
              <a:defRPr/>
            </a:pP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
            </a:r>
            <a:br>
              <a:rPr lang="ru-RU" sz="4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r>
              <a:rPr lang="ru-RU" sz="4000" b="1" cap="all" dirty="0" smtClean="0">
                <a:ln/>
                <a:solidFill>
                  <a:srgbClr val="0099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Практика использования различных методов работы при подготовке учащихся к сдаче ГИА и ЕГЭ по истории </a:t>
            </a:r>
            <a:br>
              <a:rPr lang="ru-RU" sz="4000" b="1" cap="all" dirty="0" smtClean="0">
                <a:ln/>
                <a:solidFill>
                  <a:srgbClr val="0099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endParaRPr lang="ru-RU" sz="4000" b="1" cap="all" dirty="0" smtClean="0">
              <a:ln/>
              <a:solidFill>
                <a:srgbClr val="0099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endParaRPr>
          </a:p>
        </p:txBody>
      </p:sp>
      <p:sp>
        <p:nvSpPr>
          <p:cNvPr id="4099" name="Rectangle 3"/>
          <p:cNvSpPr>
            <a:spLocks noGrp="1" noChangeArrowheads="1"/>
          </p:cNvSpPr>
          <p:nvPr>
            <p:ph type="subTitle" idx="1"/>
          </p:nvPr>
        </p:nvSpPr>
        <p:spPr>
          <a:xfrm>
            <a:off x="1428750" y="4357688"/>
            <a:ext cx="6400800" cy="1752600"/>
          </a:xfrm>
        </p:spPr>
        <p:txBody>
          <a:bodyPr/>
          <a:lstStyle/>
          <a:p>
            <a:pPr algn="ctr" defTabSz="912813" eaLnBrk="1" hangingPunct="1"/>
            <a:r>
              <a:rPr lang="ru-RU" dirty="0" smtClean="0">
                <a:solidFill>
                  <a:schemeClr val="tx2">
                    <a:lumMod val="75000"/>
                  </a:schemeClr>
                </a:solidFill>
              </a:rPr>
              <a:t>Мастер класс</a:t>
            </a:r>
          </a:p>
          <a:p>
            <a:pPr algn="ctr" defTabSz="912813" eaLnBrk="1" hangingPunct="1"/>
            <a:r>
              <a:rPr lang="ru-RU" sz="2800" b="1" dirty="0" smtClean="0">
                <a:solidFill>
                  <a:schemeClr val="tx2">
                    <a:lumMod val="75000"/>
                  </a:schemeClr>
                </a:solidFill>
              </a:rPr>
              <a:t>Терещенко Инна Валерьевна,</a:t>
            </a:r>
          </a:p>
          <a:p>
            <a:pPr algn="ctr" defTabSz="912813" eaLnBrk="1" hangingPunct="1"/>
            <a:r>
              <a:rPr lang="ru-RU" sz="2800" b="1" dirty="0" smtClean="0">
                <a:solidFill>
                  <a:schemeClr val="tx2">
                    <a:lumMod val="75000"/>
                  </a:schemeClr>
                </a:solidFill>
              </a:rPr>
              <a:t>учитель истории</a:t>
            </a:r>
          </a:p>
        </p:txBody>
      </p:sp>
      <p:sp>
        <p:nvSpPr>
          <p:cNvPr id="4100" name="Rectangle 5"/>
          <p:cNvSpPr>
            <a:spLocks noChangeArrowheads="1"/>
          </p:cNvSpPr>
          <p:nvPr/>
        </p:nvSpPr>
        <p:spPr bwMode="auto">
          <a:xfrm>
            <a:off x="1428728" y="214312"/>
            <a:ext cx="7358113" cy="2015936"/>
          </a:xfrm>
          <a:prstGeom prst="rect">
            <a:avLst/>
          </a:prstGeom>
          <a:noFill/>
          <a:ln w="9525">
            <a:noFill/>
            <a:miter lim="800000"/>
            <a:headEnd/>
            <a:tailEnd/>
          </a:ln>
        </p:spPr>
        <p:txBody>
          <a:bodyPr wrap="square" bIns="0" anchor="ctr">
            <a:spAutoFit/>
          </a:bodyPr>
          <a:lstStyle/>
          <a:p>
            <a:pPr algn="ctr" defTabSz="912813"/>
            <a:r>
              <a:rPr lang="ru-RU" sz="1600" b="1" dirty="0">
                <a:solidFill>
                  <a:schemeClr val="tx2">
                    <a:lumMod val="75000"/>
                  </a:schemeClr>
                </a:solidFill>
                <a:latin typeface="Verdana" pitchFamily="34" charset="0"/>
              </a:rPr>
              <a:t>Муниципальное </a:t>
            </a:r>
            <a:r>
              <a:rPr lang="ru-RU" sz="1600" b="1" dirty="0" smtClean="0">
                <a:solidFill>
                  <a:schemeClr val="tx2">
                    <a:lumMod val="75000"/>
                  </a:schemeClr>
                </a:solidFill>
                <a:latin typeface="Verdana" pitchFamily="34" charset="0"/>
              </a:rPr>
              <a:t>бюджетное общеобразовательное </a:t>
            </a:r>
            <a:r>
              <a:rPr lang="ru-RU" sz="1600" b="1" dirty="0">
                <a:solidFill>
                  <a:schemeClr val="tx2">
                    <a:lumMod val="75000"/>
                  </a:schemeClr>
                </a:solidFill>
                <a:latin typeface="Verdana" pitchFamily="34" charset="0"/>
              </a:rPr>
              <a:t>учреждение</a:t>
            </a:r>
          </a:p>
          <a:p>
            <a:pPr algn="ctr" defTabSz="912813"/>
            <a:r>
              <a:rPr lang="ru-RU" sz="1600" b="1" dirty="0">
                <a:solidFill>
                  <a:schemeClr val="tx2">
                    <a:lumMod val="75000"/>
                  </a:schemeClr>
                </a:solidFill>
                <a:latin typeface="Verdana" pitchFamily="34" charset="0"/>
              </a:rPr>
              <a:t> «Средняя общеобразовательная </a:t>
            </a:r>
          </a:p>
          <a:p>
            <a:pPr algn="ctr" defTabSz="912813"/>
            <a:r>
              <a:rPr lang="ru-RU" sz="1600" b="1" dirty="0">
                <a:solidFill>
                  <a:schemeClr val="tx2">
                    <a:lumMod val="75000"/>
                  </a:schemeClr>
                </a:solidFill>
                <a:latin typeface="Verdana" pitchFamily="34" charset="0"/>
              </a:rPr>
              <a:t>школа </a:t>
            </a:r>
            <a:r>
              <a:rPr lang="ru-RU" sz="1600" b="1" dirty="0" smtClean="0">
                <a:solidFill>
                  <a:schemeClr val="tx2">
                    <a:lumMod val="75000"/>
                  </a:schemeClr>
                </a:solidFill>
                <a:latin typeface="Verdana" pitchFamily="34" charset="0"/>
              </a:rPr>
              <a:t>№4 </a:t>
            </a:r>
            <a:r>
              <a:rPr lang="ru-RU" sz="1600" b="1" dirty="0">
                <a:solidFill>
                  <a:schemeClr val="tx2">
                    <a:lumMod val="75000"/>
                  </a:schemeClr>
                </a:solidFill>
                <a:latin typeface="Verdana" pitchFamily="34" charset="0"/>
              </a:rPr>
              <a:t>имени </a:t>
            </a:r>
            <a:r>
              <a:rPr lang="ru-RU" sz="1600" b="1" dirty="0" smtClean="0">
                <a:solidFill>
                  <a:schemeClr val="tx2">
                    <a:lumMod val="75000"/>
                  </a:schemeClr>
                </a:solidFill>
                <a:latin typeface="Verdana" pitchFamily="34" charset="0"/>
              </a:rPr>
              <a:t>А.Г.Головко</a:t>
            </a:r>
            <a:r>
              <a:rPr lang="ru-RU" sz="2000" b="1" dirty="0" smtClean="0">
                <a:solidFill>
                  <a:schemeClr val="tx2">
                    <a:lumMod val="75000"/>
                  </a:schemeClr>
                </a:solidFill>
                <a:latin typeface="Verdana" pitchFamily="34" charset="0"/>
              </a:rPr>
              <a:t>»</a:t>
            </a:r>
          </a:p>
          <a:p>
            <a:pPr algn="ctr" defTabSz="912813"/>
            <a:endParaRPr lang="ru-RU" sz="2000" b="1" dirty="0" smtClean="0">
              <a:solidFill>
                <a:schemeClr val="tx2">
                  <a:lumMod val="75000"/>
                </a:schemeClr>
              </a:solidFill>
              <a:latin typeface="Verdana" pitchFamily="34" charset="0"/>
            </a:endParaRPr>
          </a:p>
          <a:p>
            <a:pPr algn="ctr" defTabSz="912813"/>
            <a:endParaRPr lang="ru-RU" sz="2000" b="1" dirty="0" smtClean="0">
              <a:solidFill>
                <a:schemeClr val="tx2">
                  <a:lumMod val="75000"/>
                </a:schemeClr>
              </a:solidFill>
              <a:latin typeface="Verdana" pitchFamily="34" charset="0"/>
            </a:endParaRPr>
          </a:p>
          <a:p>
            <a:pPr algn="ctr" defTabSz="912813"/>
            <a:endParaRPr lang="ru-RU" sz="2000" b="1" dirty="0">
              <a:solidFill>
                <a:schemeClr val="tx2">
                  <a:lumMod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96974"/>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7. Ассоциативный метод</a:t>
            </a:r>
            <a:r>
              <a:rPr lang="ru-RU" sz="3600" b="1" i="1" dirty="0" smtClean="0">
                <a:solidFill>
                  <a:srgbClr val="009900"/>
                </a:solidFill>
              </a:rPr>
              <a:t/>
            </a:r>
            <a:br>
              <a:rPr lang="ru-RU" sz="3600" b="1" i="1" dirty="0" smtClean="0">
                <a:solidFill>
                  <a:srgbClr val="009900"/>
                </a:solidFill>
              </a:rPr>
            </a:br>
            <a:r>
              <a:rPr lang="ru-RU" sz="2400" b="1" i="1" dirty="0" smtClean="0">
                <a:solidFill>
                  <a:srgbClr val="009900"/>
                </a:solidFill>
              </a:rPr>
              <a:t/>
            </a:r>
            <a:br>
              <a:rPr lang="ru-RU" sz="2400" b="1" i="1" dirty="0" smtClean="0">
                <a:solidFill>
                  <a:srgbClr val="009900"/>
                </a:solidFill>
              </a:rPr>
            </a:br>
            <a:r>
              <a:rPr lang="ru-RU" sz="2400" dirty="0" smtClean="0"/>
              <a:t>.</a:t>
            </a:r>
            <a:endParaRPr lang="ru-RU" sz="3600" dirty="0">
              <a:solidFill>
                <a:srgbClr val="009900"/>
              </a:solidFill>
            </a:endParaRPr>
          </a:p>
        </p:txBody>
      </p:sp>
      <p:sp>
        <p:nvSpPr>
          <p:cNvPr id="3" name="Содержимое 2"/>
          <p:cNvSpPr>
            <a:spLocks noGrp="1"/>
          </p:cNvSpPr>
          <p:nvPr>
            <p:ph sz="quarter" idx="1"/>
          </p:nvPr>
        </p:nvSpPr>
        <p:spPr>
          <a:xfrm>
            <a:off x="214282" y="1600200"/>
            <a:ext cx="7710518" cy="4873752"/>
          </a:xfrm>
        </p:spPr>
        <p:txBody>
          <a:bodyPr>
            <a:normAutofit/>
          </a:bodyPr>
          <a:lstStyle/>
          <a:p>
            <a:pPr marL="274320" lvl="3" indent="-274320">
              <a:spcBef>
                <a:spcPts val="600"/>
              </a:spcBef>
              <a:buClr>
                <a:schemeClr val="accent1"/>
              </a:buClr>
              <a:buSzPct val="70000"/>
              <a:buNone/>
            </a:pPr>
            <a:r>
              <a:rPr lang="ru-RU" sz="3600" b="1" i="1" dirty="0" smtClean="0"/>
              <a:t>Этот метод опирается на закрепленные в сознании учеников ассоциативные связи, допустим Сталин — репрессии, Бухарин — НЭП, Хрущев — разоблачение культа личности Сталина </a:t>
            </a:r>
            <a:br>
              <a:rPr lang="ru-RU" sz="3600" b="1" i="1" dirty="0" smtClean="0"/>
            </a:br>
            <a:endParaRPr lang="ru-RU" sz="3600" b="1" i="1"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7518604" y="2500306"/>
            <a:ext cx="1092012" cy="1285884"/>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797040"/>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8. Визуально-ассоциативный метод</a:t>
            </a:r>
            <a:r>
              <a:rPr lang="ru-RU" sz="3600" b="1" i="1" dirty="0" smtClean="0">
                <a:solidFill>
                  <a:srgbClr val="009900"/>
                </a:solidFill>
              </a:rPr>
              <a:t/>
            </a:r>
            <a:br>
              <a:rPr lang="ru-RU" sz="3600" b="1" i="1" dirty="0" smtClean="0">
                <a:solidFill>
                  <a:srgbClr val="009900"/>
                </a:solidFill>
              </a:rPr>
            </a:br>
            <a:r>
              <a:rPr lang="ru-RU" sz="2400" b="1" i="1" dirty="0" smtClean="0">
                <a:solidFill>
                  <a:srgbClr val="009900"/>
                </a:solidFill>
              </a:rPr>
              <a:t/>
            </a:r>
            <a:br>
              <a:rPr lang="ru-RU" sz="2400" b="1" i="1" dirty="0" smtClean="0">
                <a:solidFill>
                  <a:srgbClr val="009900"/>
                </a:solidFill>
              </a:rPr>
            </a:br>
            <a:r>
              <a:rPr lang="ru-RU" sz="2400" dirty="0" smtClean="0"/>
              <a:t>.</a:t>
            </a:r>
            <a:endParaRPr lang="ru-RU" sz="3600" dirty="0">
              <a:solidFill>
                <a:srgbClr val="009900"/>
              </a:solidFill>
            </a:endParaRPr>
          </a:p>
        </p:txBody>
      </p:sp>
      <p:sp>
        <p:nvSpPr>
          <p:cNvPr id="3" name="Содержимое 2"/>
          <p:cNvSpPr>
            <a:spLocks noGrp="1"/>
          </p:cNvSpPr>
          <p:nvPr>
            <p:ph sz="quarter" idx="1"/>
          </p:nvPr>
        </p:nvSpPr>
        <p:spPr>
          <a:xfrm>
            <a:off x="214282" y="1600200"/>
            <a:ext cx="7710518" cy="4873752"/>
          </a:xfrm>
        </p:spPr>
        <p:txBody>
          <a:bodyPr>
            <a:normAutofit/>
          </a:bodyPr>
          <a:lstStyle/>
          <a:p>
            <a:pPr marL="274320" lvl="3" indent="-274320">
              <a:spcBef>
                <a:spcPts val="600"/>
              </a:spcBef>
              <a:buClr>
                <a:schemeClr val="accent1"/>
              </a:buClr>
              <a:buSzPct val="70000"/>
            </a:pPr>
            <a:r>
              <a:rPr lang="ru-RU" sz="3600" b="1" i="1" dirty="0" smtClean="0"/>
              <a:t>Опирается на зрительную память учащихся, задействует механизмы зрительной памяти </a:t>
            </a:r>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5857884" y="4104037"/>
            <a:ext cx="1785950" cy="2103021"/>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25536"/>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9. Интуитивный метод </a:t>
            </a:r>
            <a:endParaRPr lang="ru-RU" sz="3600" dirty="0">
              <a:solidFill>
                <a:srgbClr val="009900"/>
              </a:solidFill>
            </a:endParaRPr>
          </a:p>
        </p:txBody>
      </p:sp>
      <p:sp>
        <p:nvSpPr>
          <p:cNvPr id="3" name="Содержимое 2"/>
          <p:cNvSpPr>
            <a:spLocks noGrp="1"/>
          </p:cNvSpPr>
          <p:nvPr>
            <p:ph sz="quarter" idx="1"/>
          </p:nvPr>
        </p:nvSpPr>
        <p:spPr>
          <a:xfrm>
            <a:off x="214282" y="1600200"/>
            <a:ext cx="7710518" cy="4873752"/>
          </a:xfrm>
        </p:spPr>
        <p:txBody>
          <a:bodyPr>
            <a:normAutofit fontScale="77500" lnSpcReduction="20000"/>
          </a:bodyPr>
          <a:lstStyle/>
          <a:p>
            <a:pPr marL="274320" lvl="3" indent="-274320">
              <a:spcBef>
                <a:spcPts val="600"/>
              </a:spcBef>
              <a:buClr>
                <a:schemeClr val="accent1"/>
              </a:buClr>
              <a:buSzPct val="70000"/>
            </a:pPr>
            <a:r>
              <a:rPr lang="ru-RU" sz="3600" b="1" i="1" dirty="0" smtClean="0"/>
              <a:t>Этот метод применяется, когда учащиеся еще не освоили другие методы или они неприменимы вследствие недостаточного знания теоретического материала, дат, понятий. Однако этот метод требует непосредственного контроля, так как опирается на психические способности учеников. Интуиция — чувство на грани сознательного и подсознательного, поэтому применить к интуиции какой-либо механизм невозможно.</a:t>
            </a:r>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7286644" y="357166"/>
            <a:ext cx="1213347" cy="142876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7467600" cy="1071570"/>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10. Комбинированный метод</a:t>
            </a:r>
            <a:r>
              <a:rPr lang="ru-RU" sz="3600" b="1" i="1" dirty="0" smtClean="0">
                <a:solidFill>
                  <a:srgbClr val="009900"/>
                </a:solidFill>
              </a:rPr>
              <a:t/>
            </a:r>
            <a:br>
              <a:rPr lang="ru-RU" sz="3600" b="1" i="1" dirty="0" smtClean="0">
                <a:solidFill>
                  <a:srgbClr val="009900"/>
                </a:solidFill>
              </a:rPr>
            </a:br>
            <a:endParaRPr lang="ru-RU" sz="3600" dirty="0">
              <a:solidFill>
                <a:srgbClr val="009900"/>
              </a:solidFill>
            </a:endParaRPr>
          </a:p>
        </p:txBody>
      </p:sp>
      <p:sp>
        <p:nvSpPr>
          <p:cNvPr id="3" name="Содержимое 2"/>
          <p:cNvSpPr>
            <a:spLocks noGrp="1"/>
          </p:cNvSpPr>
          <p:nvPr>
            <p:ph sz="quarter" idx="1"/>
          </p:nvPr>
        </p:nvSpPr>
        <p:spPr>
          <a:xfrm>
            <a:off x="214282" y="1600200"/>
            <a:ext cx="7710518" cy="4873752"/>
          </a:xfrm>
        </p:spPr>
        <p:txBody>
          <a:bodyPr>
            <a:normAutofit/>
          </a:bodyPr>
          <a:lstStyle/>
          <a:p>
            <a:pPr marL="274320" lvl="3" indent="-274320">
              <a:spcBef>
                <a:spcPts val="600"/>
              </a:spcBef>
              <a:buClr>
                <a:schemeClr val="accent1"/>
              </a:buClr>
              <a:buSzPct val="70000"/>
            </a:pPr>
            <a:r>
              <a:rPr lang="ru-RU" sz="3600" b="1" i="1" dirty="0" smtClean="0"/>
              <a:t>Предполагается использование одновременно нескольких методов для нахождения правильного ответа</a:t>
            </a:r>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4786314" y="4000504"/>
            <a:ext cx="1856289" cy="2185847"/>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spc="50" dirty="0" smtClean="0">
                <a:ln w="11430"/>
                <a:solidFill>
                  <a:srgbClr val="009900"/>
                </a:solidFill>
                <a:effectLst>
                  <a:outerShdw blurRad="76200" dist="50800" dir="5400000" algn="tl" rotWithShape="0">
                    <a:srgbClr val="000000">
                      <a:alpha val="65000"/>
                    </a:srgbClr>
                  </a:outerShdw>
                </a:effectLst>
              </a:rPr>
              <a:t>Имитационная игра</a:t>
            </a:r>
            <a:br>
              <a:rPr lang="ru-RU" b="1" spc="50" dirty="0" smtClean="0">
                <a:ln w="11430"/>
                <a:solidFill>
                  <a:srgbClr val="009900"/>
                </a:solidFill>
                <a:effectLst>
                  <a:outerShdw blurRad="76200" dist="50800" dir="5400000" algn="tl" rotWithShape="0">
                    <a:srgbClr val="000000">
                      <a:alpha val="65000"/>
                    </a:srgbClr>
                  </a:outerShdw>
                </a:effectLst>
              </a:rPr>
            </a:br>
            <a:endParaRPr lang="ru-RU" dirty="0">
              <a:solidFill>
                <a:srgbClr val="009900"/>
              </a:solidFill>
            </a:endParaRPr>
          </a:p>
        </p:txBody>
      </p:sp>
      <p:sp>
        <p:nvSpPr>
          <p:cNvPr id="3" name="Содержимое 2"/>
          <p:cNvSpPr>
            <a:spLocks noGrp="1"/>
          </p:cNvSpPr>
          <p:nvPr>
            <p:ph sz="quarter" idx="1"/>
          </p:nvPr>
        </p:nvSpPr>
        <p:spPr/>
        <p:txBody>
          <a:bodyPr/>
          <a:lstStyle/>
          <a:p>
            <a:pPr>
              <a:buNone/>
            </a:pPr>
            <a:r>
              <a:rPr lang="ru-RU" sz="4400" u="sng" dirty="0" smtClean="0">
                <a:solidFill>
                  <a:srgbClr val="009900"/>
                </a:solidFill>
                <a:effectLst>
                  <a:outerShdw blurRad="38100" dist="38100" dir="2700000" algn="tl">
                    <a:srgbClr val="000000">
                      <a:alpha val="43137"/>
                    </a:srgbClr>
                  </a:outerShdw>
                </a:effectLst>
                <a:latin typeface="Times New Roman" pitchFamily="18" charset="0"/>
                <a:cs typeface="Times New Roman" pitchFamily="18" charset="0"/>
              </a:rPr>
              <a:t>Цель:</a:t>
            </a:r>
            <a:r>
              <a:rPr lang="ru-RU" sz="44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3600" b="1" i="1" dirty="0" smtClean="0">
                <a:effectLst>
                  <a:outerShdw blurRad="38100" dist="38100" dir="2700000" algn="tl">
                    <a:srgbClr val="000000">
                      <a:alpha val="43137"/>
                    </a:srgbClr>
                  </a:outerShdw>
                </a:effectLst>
                <a:latin typeface="Times New Roman" pitchFamily="18" charset="0"/>
                <a:cs typeface="Times New Roman" pitchFamily="18" charset="0"/>
              </a:rPr>
              <a:t>познакомить  участников мастер-класса с отдельными методами «Угадывания» для последующего </a:t>
            </a:r>
            <a:r>
              <a:rPr lang="ru-RU" sz="3600" b="1" i="1" smtClean="0">
                <a:effectLst>
                  <a:outerShdw blurRad="38100" dist="38100" dir="2700000" algn="tl">
                    <a:srgbClr val="000000">
                      <a:alpha val="43137"/>
                    </a:srgbClr>
                  </a:outerShdw>
                </a:effectLst>
                <a:latin typeface="Times New Roman" pitchFamily="18" charset="0"/>
                <a:cs typeface="Times New Roman" pitchFamily="18" charset="0"/>
              </a:rPr>
              <a:t>использования </a:t>
            </a:r>
            <a:r>
              <a:rPr lang="ru-RU" sz="3600" b="1" i="1" smtClean="0">
                <a:effectLst>
                  <a:outerShdw blurRad="38100" dist="38100" dir="2700000" algn="tl">
                    <a:srgbClr val="000000">
                      <a:alpha val="43137"/>
                    </a:srgbClr>
                  </a:outerShdw>
                </a:effectLst>
                <a:latin typeface="Times New Roman" pitchFamily="18" charset="0"/>
                <a:cs typeface="Times New Roman" pitchFamily="18" charset="0"/>
              </a:rPr>
              <a:t> </a:t>
            </a:r>
            <a:r>
              <a:rPr lang="ru-RU" sz="3600" b="1" i="1" dirty="0" smtClean="0">
                <a:effectLst>
                  <a:outerShdw blurRad="38100" dist="38100" dir="2700000" algn="tl">
                    <a:srgbClr val="000000">
                      <a:alpha val="43137"/>
                    </a:srgbClr>
                  </a:outerShdw>
                </a:effectLst>
                <a:latin typeface="Times New Roman" pitchFamily="18" charset="0"/>
                <a:cs typeface="Times New Roman" pitchFamily="18" charset="0"/>
              </a:rPr>
              <a:t>этих методов в своей работе </a:t>
            </a:r>
            <a:endParaRPr lang="en-US" sz="3600"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ru-RU" dirty="0"/>
          </a:p>
        </p:txBody>
      </p:sp>
      <p:pic>
        <p:nvPicPr>
          <p:cNvPr id="4" name="Picture 2" descr="H:\Documents and Settings\Aida\Рабочий стол\ТЕКСТУРЫ и фоны, клипарты\2 ЧАСТЬ !!!\Scool_objekts\scool (42).png"/>
          <p:cNvPicPr>
            <a:picLocks noChangeAspect="1" noChangeArrowheads="1"/>
          </p:cNvPicPr>
          <p:nvPr/>
        </p:nvPicPr>
        <p:blipFill>
          <a:blip r:embed="rId2"/>
          <a:srcRect/>
          <a:stretch>
            <a:fillRect/>
          </a:stretch>
        </p:blipFill>
        <p:spPr bwMode="auto">
          <a:xfrm>
            <a:off x="6357950" y="1071546"/>
            <a:ext cx="1785950" cy="1763900"/>
          </a:xfrm>
          <a:prstGeom prst="rect">
            <a:avLst/>
          </a:prstGeom>
          <a:noFill/>
          <a:ln w="9525">
            <a:noFill/>
            <a:miter lim="800000"/>
            <a:headEnd/>
            <a:tailEnd/>
          </a:ln>
        </p:spPr>
      </p:pic>
      <p:pic>
        <p:nvPicPr>
          <p:cNvPr id="5" name="Picture 2" descr="H:\Documents and Settings\Aida\Рабочий стол\ТЕКСТУРЫ и фоны, клипарты\2 ЧАСТЬ !!!\Scool_objekts\scool (42).png"/>
          <p:cNvPicPr>
            <a:picLocks noChangeAspect="1" noChangeArrowheads="1"/>
          </p:cNvPicPr>
          <p:nvPr/>
        </p:nvPicPr>
        <p:blipFill>
          <a:blip r:embed="rId2"/>
          <a:srcRect/>
          <a:stretch>
            <a:fillRect/>
          </a:stretch>
        </p:blipFill>
        <p:spPr bwMode="auto">
          <a:xfrm>
            <a:off x="6510350" y="1223946"/>
            <a:ext cx="1785950" cy="176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solidFill>
                  <a:srgbClr val="009900"/>
                </a:solidFill>
              </a:rPr>
              <a:t> Логический метод</a:t>
            </a:r>
            <a:r>
              <a:rPr lang="ru-RU" b="1" i="1" dirty="0" smtClean="0"/>
              <a:t/>
            </a:r>
            <a:br>
              <a:rPr lang="ru-RU" b="1" i="1" dirty="0" smtClean="0"/>
            </a:br>
            <a:endParaRPr lang="ru-RU" dirty="0"/>
          </a:p>
        </p:txBody>
      </p:sp>
      <p:sp>
        <p:nvSpPr>
          <p:cNvPr id="3" name="Содержимое 2"/>
          <p:cNvSpPr>
            <a:spLocks noGrp="1"/>
          </p:cNvSpPr>
          <p:nvPr>
            <p:ph sz="quarter" idx="1"/>
          </p:nvPr>
        </p:nvSpPr>
        <p:spPr/>
        <p:txBody>
          <a:bodyPr/>
          <a:lstStyle/>
          <a:p>
            <a:pPr algn="ctr">
              <a:buNone/>
            </a:pPr>
            <a:r>
              <a:rPr lang="ru-RU" b="1" dirty="0" smtClean="0">
                <a:solidFill>
                  <a:srgbClr val="009900"/>
                </a:solidFill>
              </a:rPr>
              <a:t>Пример №1</a:t>
            </a:r>
          </a:p>
          <a:p>
            <a:pPr algn="ctr">
              <a:buNone/>
            </a:pPr>
            <a:r>
              <a:rPr lang="ru-RU" b="1" i="1" dirty="0" smtClean="0"/>
              <a:t>Согласно министерской реформе Александра I:</a:t>
            </a:r>
            <a:r>
              <a:rPr lang="ru-RU" dirty="0" smtClean="0"/>
              <a:t/>
            </a:r>
            <a:br>
              <a:rPr lang="ru-RU" dirty="0" smtClean="0"/>
            </a:br>
            <a:r>
              <a:rPr lang="ru-RU" dirty="0" smtClean="0"/>
              <a:t>а) министры назначались Государственным советом и были ответственны перед ним;</a:t>
            </a:r>
            <a:br>
              <a:rPr lang="ru-RU" dirty="0" smtClean="0"/>
            </a:br>
            <a:r>
              <a:rPr lang="ru-RU" dirty="0" smtClean="0"/>
              <a:t>б) министры избирались служащими министерства;</a:t>
            </a:r>
            <a:br>
              <a:rPr lang="ru-RU" dirty="0" smtClean="0"/>
            </a:br>
            <a:r>
              <a:rPr lang="ru-RU" dirty="0" smtClean="0"/>
              <a:t>в) министры назначались императором и были ответственны перед ним. </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7467600" cy="1500198"/>
          </a:xfrm>
        </p:spPr>
        <p:txBody>
          <a:bodyPr>
            <a:normAutofit fontScale="90000"/>
          </a:bodyPr>
          <a:lstStyle/>
          <a:p>
            <a:pPr algn="ctr"/>
            <a:r>
              <a:rPr lang="ru-RU" sz="3200" b="1" i="1" dirty="0" smtClean="0">
                <a:solidFill>
                  <a:srgbClr val="009900"/>
                </a:solidFill>
              </a:rPr>
              <a:t>Решение (ход логического рассуждения</a:t>
            </a:r>
            <a:r>
              <a:rPr lang="ru-RU" sz="4400" b="1" i="1" dirty="0" smtClean="0">
                <a:solidFill>
                  <a:srgbClr val="009900"/>
                </a:solidFill>
              </a:rPr>
              <a:t>)</a:t>
            </a:r>
            <a:r>
              <a:rPr lang="ru-RU" sz="4400" dirty="0" smtClean="0"/>
              <a:t/>
            </a:r>
            <a:br>
              <a:rPr lang="ru-RU" sz="4400" dirty="0" smtClean="0"/>
            </a:br>
            <a:endParaRPr lang="ru-RU" dirty="0"/>
          </a:p>
        </p:txBody>
      </p:sp>
      <p:sp>
        <p:nvSpPr>
          <p:cNvPr id="3" name="Содержимое 2"/>
          <p:cNvSpPr>
            <a:spLocks noGrp="1"/>
          </p:cNvSpPr>
          <p:nvPr>
            <p:ph sz="quarter" idx="1"/>
          </p:nvPr>
        </p:nvSpPr>
        <p:spPr/>
        <p:txBody>
          <a:bodyPr>
            <a:normAutofit fontScale="92500" lnSpcReduction="20000"/>
          </a:bodyPr>
          <a:lstStyle/>
          <a:p>
            <a:pPr>
              <a:buNone/>
            </a:pPr>
            <a:r>
              <a:rPr lang="ru-RU" b="1" i="1" dirty="0" smtClean="0"/>
              <a:t>а) если министры были ответственны перед Государственным советом, то этим Государственный совет ограничивал бы власть императора (именно исполнительную власть), а мы знаем, что до начала XX в. в России был абсолютизм, т.е. император обладал всей полнотой власти. Не верно;</a:t>
            </a:r>
            <a:br>
              <a:rPr lang="ru-RU" b="1" i="1" dirty="0" smtClean="0"/>
            </a:br>
            <a:r>
              <a:rPr lang="ru-RU" b="1" i="1" dirty="0" smtClean="0"/>
              <a:t>б) избрание министров служащими министерства говорит об ограничении власти царя и наличии самоуправления в высших эшелонах исполнительной власти (где никогда не бывает самоуправления). Не верно;</a:t>
            </a:r>
            <a:br>
              <a:rPr lang="ru-RU" b="1" i="1" dirty="0" smtClean="0"/>
            </a:br>
            <a:r>
              <a:rPr lang="ru-RU" b="1" i="1" dirty="0" smtClean="0"/>
              <a:t>в) этот вариант отвечает духу абсолютной власти императора. Верно </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solidFill>
                  <a:srgbClr val="009900"/>
                </a:solidFill>
              </a:rPr>
              <a:t>Метод ключевого слова</a:t>
            </a:r>
            <a:r>
              <a:rPr lang="ru-RU" sz="3200" b="1" i="1" dirty="0" smtClean="0">
                <a:solidFill>
                  <a:srgbClr val="009900"/>
                </a:solidFill>
              </a:rPr>
              <a:t/>
            </a:r>
            <a:br>
              <a:rPr lang="ru-RU" sz="3200" b="1" i="1" dirty="0" smtClean="0">
                <a:solidFill>
                  <a:srgbClr val="009900"/>
                </a:solidFill>
              </a:rPr>
            </a:br>
            <a:endParaRPr lang="ru-RU" dirty="0"/>
          </a:p>
        </p:txBody>
      </p:sp>
      <p:sp>
        <p:nvSpPr>
          <p:cNvPr id="3" name="Содержимое 2"/>
          <p:cNvSpPr>
            <a:spLocks noGrp="1"/>
          </p:cNvSpPr>
          <p:nvPr>
            <p:ph sz="quarter" idx="1"/>
          </p:nvPr>
        </p:nvSpPr>
        <p:spPr/>
        <p:txBody>
          <a:bodyPr/>
          <a:lstStyle/>
          <a:p>
            <a:pPr algn="ctr">
              <a:buNone/>
            </a:pPr>
            <a:r>
              <a:rPr lang="ru-RU" b="1" dirty="0" smtClean="0">
                <a:solidFill>
                  <a:srgbClr val="009900"/>
                </a:solidFill>
              </a:rPr>
              <a:t>Пример №2</a:t>
            </a:r>
          </a:p>
          <a:p>
            <a:pPr algn="ctr">
              <a:buNone/>
            </a:pPr>
            <a:r>
              <a:rPr lang="ru-RU" sz="2800" b="1" i="1" dirty="0" smtClean="0"/>
              <a:t>Какая категория населения относилась к полупривилегированному сословию:</a:t>
            </a:r>
            <a:r>
              <a:rPr lang="ru-RU" sz="2800" dirty="0" smtClean="0"/>
              <a:t/>
            </a:r>
            <a:br>
              <a:rPr lang="ru-RU" sz="2800" dirty="0" smtClean="0"/>
            </a:br>
            <a:r>
              <a:rPr lang="ru-RU" sz="2800" b="1" dirty="0" smtClean="0"/>
              <a:t>а) мещане;</a:t>
            </a:r>
            <a:br>
              <a:rPr lang="ru-RU" sz="2800" b="1" dirty="0" smtClean="0"/>
            </a:br>
            <a:r>
              <a:rPr lang="ru-RU" sz="2800" b="1" dirty="0" smtClean="0"/>
              <a:t>б) казаки;</a:t>
            </a:r>
            <a:br>
              <a:rPr lang="ru-RU" sz="2800" b="1" dirty="0" smtClean="0"/>
            </a:br>
            <a:r>
              <a:rPr lang="ru-RU" sz="2800" b="1" dirty="0" smtClean="0"/>
              <a:t>в) дворяне? </a:t>
            </a:r>
            <a:r>
              <a:rPr lang="ru-RU" sz="2800" b="1" i="1" dirty="0" smtClean="0">
                <a:solidFill>
                  <a:srgbClr val="009900"/>
                </a:solidFill>
              </a:rPr>
              <a:t/>
            </a:r>
            <a:br>
              <a:rPr lang="ru-RU" sz="2800" b="1" i="1" dirty="0" smtClean="0">
                <a:solidFill>
                  <a:srgbClr val="009900"/>
                </a:solidFill>
              </a:rPr>
            </a:br>
            <a:endParaRPr lang="ru-RU"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9900"/>
                </a:solidFill>
              </a:rPr>
              <a:t>Решение</a:t>
            </a:r>
            <a:endParaRPr lang="ru-RU" sz="4000" b="1" dirty="0">
              <a:solidFill>
                <a:srgbClr val="009900"/>
              </a:solidFill>
            </a:endParaRPr>
          </a:p>
        </p:txBody>
      </p:sp>
      <p:sp>
        <p:nvSpPr>
          <p:cNvPr id="3" name="Содержимое 2"/>
          <p:cNvSpPr>
            <a:spLocks noGrp="1"/>
          </p:cNvSpPr>
          <p:nvPr>
            <p:ph sz="quarter" idx="1"/>
          </p:nvPr>
        </p:nvSpPr>
        <p:spPr/>
        <p:txBody>
          <a:bodyPr>
            <a:normAutofit fontScale="77500" lnSpcReduction="20000"/>
          </a:bodyPr>
          <a:lstStyle/>
          <a:p>
            <a:pPr>
              <a:buNone/>
            </a:pPr>
            <a:r>
              <a:rPr lang="ru-RU" b="1" i="1" dirty="0" smtClean="0"/>
              <a:t> Ключевое слово здесь полупривилегированный. Необходимо определить, что это такое. Это значит имеющий льготы, преимущества перед другими сословиями, занимающий наиболее выгодное положение на социальной лестнице; можно рассмотреть, в чем конкретно выражены эти привилегии (освобождение от налогов).</a:t>
            </a:r>
            <a:br>
              <a:rPr lang="ru-RU" b="1" i="1" dirty="0" smtClean="0"/>
            </a:br>
            <a:r>
              <a:rPr lang="ru-RU" b="1" i="1" dirty="0" smtClean="0"/>
              <a:t>а) мещане — городские жители, которые платят подати и несут воинскую повинность, т.е. не имеют льгот;</a:t>
            </a:r>
            <a:br>
              <a:rPr lang="ru-RU" b="1" i="1" dirty="0" smtClean="0"/>
            </a:br>
            <a:r>
              <a:rPr lang="ru-RU" b="1" i="1" dirty="0" smtClean="0"/>
              <a:t>б) казаки несут пограничную службу и вследствие особенно опасного места проживания и особенного характера службы освобождены от податной повинности;</a:t>
            </a:r>
            <a:br>
              <a:rPr lang="ru-RU" b="1" i="1" dirty="0" smtClean="0"/>
            </a:br>
            <a:r>
              <a:rPr lang="ru-RU" b="1" i="1" dirty="0" smtClean="0"/>
              <a:t>в) дворяне — как опора трона и самодержавия — освобождены от всех повинностей в пользу государства, в частности от воинской и податной повинностей.</a:t>
            </a:r>
            <a:br>
              <a:rPr lang="ru-RU" b="1" i="1" dirty="0" smtClean="0"/>
            </a:br>
            <a:r>
              <a:rPr lang="ru-RU" b="1" i="1" dirty="0" smtClean="0"/>
              <a:t>Из этого вытекает, что полупривилегированное положение (льготы наполовину) имеют казаки.</a:t>
            </a:r>
          </a:p>
          <a:p>
            <a:pPr>
              <a:buNone/>
            </a:pP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solidFill>
                  <a:srgbClr val="009900"/>
                </a:solidFill>
              </a:rPr>
              <a:t>Использование знания дат и хронологии</a:t>
            </a:r>
            <a:endParaRPr lang="ru-RU" dirty="0"/>
          </a:p>
        </p:txBody>
      </p:sp>
      <p:sp>
        <p:nvSpPr>
          <p:cNvPr id="3" name="Содержимое 2"/>
          <p:cNvSpPr>
            <a:spLocks noGrp="1"/>
          </p:cNvSpPr>
          <p:nvPr>
            <p:ph sz="quarter" idx="1"/>
          </p:nvPr>
        </p:nvSpPr>
        <p:spPr/>
        <p:txBody>
          <a:bodyPr/>
          <a:lstStyle/>
          <a:p>
            <a:pPr algn="ctr">
              <a:buNone/>
            </a:pPr>
            <a:r>
              <a:rPr lang="ru-RU" b="1" dirty="0" smtClean="0">
                <a:solidFill>
                  <a:srgbClr val="009900"/>
                </a:solidFill>
              </a:rPr>
              <a:t>Пример №3</a:t>
            </a:r>
          </a:p>
          <a:p>
            <a:pPr algn="ctr">
              <a:buNone/>
            </a:pPr>
            <a:r>
              <a:rPr lang="ru-RU" sz="2800" b="1" i="1" dirty="0" smtClean="0"/>
              <a:t>В каком году был принят Устав о цензуре, названный впоследствии чугунным:</a:t>
            </a:r>
            <a:r>
              <a:rPr lang="ru-RU" sz="2800" dirty="0" smtClean="0"/>
              <a:t/>
            </a:r>
            <a:br>
              <a:rPr lang="ru-RU" sz="2800" dirty="0" smtClean="0"/>
            </a:br>
            <a:r>
              <a:rPr lang="ru-RU" sz="2800" b="1" dirty="0" smtClean="0"/>
              <a:t>а) в 1812 г.;</a:t>
            </a:r>
            <a:br>
              <a:rPr lang="ru-RU" sz="2800" b="1" dirty="0" smtClean="0"/>
            </a:br>
            <a:r>
              <a:rPr lang="ru-RU" sz="2800" b="1" dirty="0" smtClean="0"/>
              <a:t>б) в 1826 г.;</a:t>
            </a:r>
            <a:br>
              <a:rPr lang="ru-RU" sz="2800" b="1" dirty="0" smtClean="0"/>
            </a:br>
            <a:r>
              <a:rPr lang="ru-RU" sz="2800" b="1" dirty="0" smtClean="0"/>
              <a:t>в) </a:t>
            </a:r>
            <a:r>
              <a:rPr lang="ru-RU" sz="2800" b="1" dirty="0" err="1" smtClean="0"/>
              <a:t>в</a:t>
            </a:r>
            <a:r>
              <a:rPr lang="ru-RU" sz="2800" b="1" dirty="0" smtClean="0"/>
              <a:t> 1856 г.?</a:t>
            </a:r>
            <a:br>
              <a:rPr lang="ru-RU" sz="2800" b="1"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71472" y="642919"/>
            <a:ext cx="8001056" cy="4524315"/>
          </a:xfrm>
          <a:prstGeom prst="rect">
            <a:avLst/>
          </a:prstGeom>
        </p:spPr>
        <p:txBody>
          <a:bodyPr wrap="square">
            <a:spAutoFit/>
          </a:bodyPr>
          <a:lstStyle/>
          <a:p>
            <a:pPr algn="ctr"/>
            <a:r>
              <a:rPr lang="ru-RU" sz="4800" b="1" cap="all" dirty="0" smtClean="0">
                <a:ln/>
                <a:solidFill>
                  <a:srgbClr val="0099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t>Методы  «Угадывания» при выполнении тестовых заданий по истории</a:t>
            </a:r>
            <a:br>
              <a:rPr lang="ru-RU" sz="4800" b="1" cap="all" dirty="0" smtClean="0">
                <a:ln/>
                <a:solidFill>
                  <a:srgbClr val="0099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Unicode MS" pitchFamily="34" charset="-128"/>
                <a:ea typeface="Arial Unicode MS" pitchFamily="34" charset="-128"/>
                <a:cs typeface="Arial Unicode MS" pitchFamily="34" charset="-128"/>
              </a:rPr>
            </a:br>
            <a:endParaRPr lang="ru-RU" sz="4800" dirty="0">
              <a:solidFill>
                <a:srgbClr val="009900"/>
              </a:solidFill>
            </a:endParaRPr>
          </a:p>
        </p:txBody>
      </p:sp>
      <p:pic>
        <p:nvPicPr>
          <p:cNvPr id="15" name="Рисунок 14" descr="Рисунок61.wmf"/>
          <p:cNvPicPr>
            <a:picLocks noChangeAspect="1"/>
          </p:cNvPicPr>
          <p:nvPr/>
        </p:nvPicPr>
        <p:blipFill>
          <a:blip r:embed="rId2"/>
          <a:srcRect/>
          <a:stretch>
            <a:fillRect/>
          </a:stretch>
        </p:blipFill>
        <p:spPr bwMode="auto">
          <a:xfrm>
            <a:off x="500034" y="4500570"/>
            <a:ext cx="228600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9900"/>
                </a:solidFill>
              </a:rPr>
              <a:t>Решение</a:t>
            </a:r>
            <a:endParaRPr lang="ru-RU" sz="4000" dirty="0"/>
          </a:p>
        </p:txBody>
      </p:sp>
      <p:sp>
        <p:nvSpPr>
          <p:cNvPr id="3" name="Содержимое 2"/>
          <p:cNvSpPr>
            <a:spLocks noGrp="1"/>
          </p:cNvSpPr>
          <p:nvPr>
            <p:ph sz="quarter" idx="1"/>
          </p:nvPr>
        </p:nvSpPr>
        <p:spPr/>
        <p:txBody>
          <a:bodyPr/>
          <a:lstStyle/>
          <a:p>
            <a:pPr>
              <a:buNone/>
            </a:pPr>
            <a:r>
              <a:rPr lang="ru-RU" i="1" dirty="0" smtClean="0"/>
              <a:t>   Можно отталкиваться от конкретного знания того, что этот Устав был принят при Николае I, следовательно, необходимо вспомнить годы его правления — это 1825—1855 гг. Значит, варианты а) и в) отпадают. Правильный ответ б).</a:t>
            </a:r>
          </a:p>
          <a:p>
            <a:endParaRPr lang="ru-RU"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solidFill>
                  <a:srgbClr val="009900"/>
                </a:solidFill>
              </a:rPr>
              <a:t>Метод исключения заведомо неверных ответов</a:t>
            </a:r>
            <a:endParaRPr lang="ru-RU" dirty="0">
              <a:solidFill>
                <a:srgbClr val="009900"/>
              </a:solidFill>
            </a:endParaRPr>
          </a:p>
        </p:txBody>
      </p:sp>
      <p:sp>
        <p:nvSpPr>
          <p:cNvPr id="3" name="Содержимое 2"/>
          <p:cNvSpPr>
            <a:spLocks noGrp="1"/>
          </p:cNvSpPr>
          <p:nvPr>
            <p:ph sz="quarter" idx="1"/>
          </p:nvPr>
        </p:nvSpPr>
        <p:spPr/>
        <p:txBody>
          <a:bodyPr/>
          <a:lstStyle/>
          <a:p>
            <a:pPr algn="ctr">
              <a:buNone/>
            </a:pPr>
            <a:r>
              <a:rPr lang="ru-RU" sz="3200" b="1" dirty="0" smtClean="0">
                <a:solidFill>
                  <a:srgbClr val="009900"/>
                </a:solidFill>
              </a:rPr>
              <a:t>Пример №4</a:t>
            </a:r>
          </a:p>
          <a:p>
            <a:pPr algn="ctr">
              <a:buNone/>
            </a:pPr>
            <a:r>
              <a:rPr lang="ru-RU" sz="3200" b="1" i="1" dirty="0" smtClean="0"/>
              <a:t>Кто был ближайшим другом Павла I:</a:t>
            </a:r>
            <a:r>
              <a:rPr lang="ru-RU" sz="3200" dirty="0" smtClean="0"/>
              <a:t/>
            </a:r>
            <a:br>
              <a:rPr lang="ru-RU" sz="3200" dirty="0" smtClean="0"/>
            </a:br>
            <a:r>
              <a:rPr lang="ru-RU" sz="3200" b="1" dirty="0" smtClean="0"/>
              <a:t>а) А.А. Аракчеев; </a:t>
            </a:r>
            <a:br>
              <a:rPr lang="ru-RU" sz="3200" b="1" dirty="0" smtClean="0"/>
            </a:br>
            <a:r>
              <a:rPr lang="ru-RU" sz="3200" b="1" dirty="0" smtClean="0"/>
              <a:t>б) А.В. Суворов; </a:t>
            </a:r>
            <a:br>
              <a:rPr lang="ru-RU" sz="3200" b="1" dirty="0" smtClean="0"/>
            </a:br>
            <a:r>
              <a:rPr lang="ru-RU" sz="3200" b="1" dirty="0" smtClean="0"/>
              <a:t>в) Г.А. Потемкин?</a:t>
            </a:r>
            <a:endParaRPr lang="ru-RU" sz="32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9900"/>
                </a:solidFill>
              </a:rPr>
              <a:t>Решение</a:t>
            </a:r>
            <a:endParaRPr lang="ru-RU" sz="4000" dirty="0"/>
          </a:p>
        </p:txBody>
      </p:sp>
      <p:sp>
        <p:nvSpPr>
          <p:cNvPr id="3" name="Содержимое 2"/>
          <p:cNvSpPr>
            <a:spLocks noGrp="1"/>
          </p:cNvSpPr>
          <p:nvPr>
            <p:ph sz="quarter" idx="1"/>
          </p:nvPr>
        </p:nvSpPr>
        <p:spPr/>
        <p:txBody>
          <a:bodyPr/>
          <a:lstStyle/>
          <a:p>
            <a:pPr algn="ctr">
              <a:buNone/>
            </a:pPr>
            <a:r>
              <a:rPr lang="ru-RU" b="1" i="1" dirty="0" smtClean="0"/>
              <a:t>Суворов и Потемкин ко времени восшествия на престол Павла I умерли и не могли быть его друзьями; можно также вспомнить отношения между Екатериной II и этими людьми — правильный ответ а).</a:t>
            </a:r>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9900"/>
                </a:solidFill>
              </a:rPr>
              <a:t>Понятийный метод</a:t>
            </a:r>
            <a:endParaRPr lang="ru-RU" sz="4000" dirty="0"/>
          </a:p>
        </p:txBody>
      </p:sp>
      <p:sp>
        <p:nvSpPr>
          <p:cNvPr id="3" name="Содержимое 2"/>
          <p:cNvSpPr>
            <a:spLocks noGrp="1"/>
          </p:cNvSpPr>
          <p:nvPr>
            <p:ph sz="quarter" idx="1"/>
          </p:nvPr>
        </p:nvSpPr>
        <p:spPr/>
        <p:txBody>
          <a:bodyPr/>
          <a:lstStyle/>
          <a:p>
            <a:pPr algn="ctr">
              <a:buNone/>
            </a:pPr>
            <a:r>
              <a:rPr lang="ru-RU" sz="2800" b="1" dirty="0" smtClean="0">
                <a:solidFill>
                  <a:srgbClr val="009900"/>
                </a:solidFill>
              </a:rPr>
              <a:t>Пример №5</a:t>
            </a:r>
          </a:p>
          <a:p>
            <a:pPr algn="ctr">
              <a:buNone/>
            </a:pPr>
            <a:r>
              <a:rPr lang="ru-RU" sz="2800" b="1" dirty="0" smtClean="0"/>
              <a:t>Что предполагала политика </a:t>
            </a:r>
            <a:r>
              <a:rPr lang="ru-RU" sz="2800" b="1" i="1" dirty="0" smtClean="0"/>
              <a:t>военного коммунизма</a:t>
            </a:r>
            <a:r>
              <a:rPr lang="ru-RU" sz="2800" b="1" dirty="0" smtClean="0"/>
              <a:t>:</a:t>
            </a:r>
            <a:r>
              <a:rPr lang="ru-RU" sz="2800" dirty="0" smtClean="0"/>
              <a:t/>
            </a:r>
            <a:br>
              <a:rPr lang="ru-RU" sz="2800" dirty="0" smtClean="0"/>
            </a:br>
            <a:r>
              <a:rPr lang="ru-RU" sz="2800" b="1" dirty="0" smtClean="0"/>
              <a:t>а) введение продразверстки на продовольственные излишки;</a:t>
            </a:r>
            <a:br>
              <a:rPr lang="ru-RU" sz="2800" b="1" dirty="0" smtClean="0"/>
            </a:br>
            <a:r>
              <a:rPr lang="ru-RU" sz="2800" b="1" dirty="0" smtClean="0"/>
              <a:t>б) установление права на труд;</a:t>
            </a:r>
            <a:br>
              <a:rPr lang="ru-RU" sz="2800" b="1" dirty="0" smtClean="0"/>
            </a:br>
            <a:r>
              <a:rPr lang="ru-RU" sz="2800" b="1" dirty="0" smtClean="0"/>
              <a:t>в) установление 8-часового рабочего дня?</a:t>
            </a:r>
            <a:br>
              <a:rPr lang="ru-RU" sz="2800" b="1" dirty="0" smtClean="0"/>
            </a:br>
            <a:endParaRPr lang="ru-RU"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9900"/>
                </a:solidFill>
              </a:rPr>
              <a:t>Решение</a:t>
            </a:r>
            <a:endParaRPr lang="ru-RU" sz="4000" dirty="0"/>
          </a:p>
        </p:txBody>
      </p:sp>
      <p:sp>
        <p:nvSpPr>
          <p:cNvPr id="3" name="Содержимое 2"/>
          <p:cNvSpPr>
            <a:spLocks noGrp="1"/>
          </p:cNvSpPr>
          <p:nvPr>
            <p:ph sz="quarter" idx="1"/>
          </p:nvPr>
        </p:nvSpPr>
        <p:spPr/>
        <p:txBody>
          <a:bodyPr>
            <a:normAutofit fontScale="92500" lnSpcReduction="10000"/>
          </a:bodyPr>
          <a:lstStyle/>
          <a:p>
            <a:pPr algn="ctr">
              <a:lnSpc>
                <a:spcPct val="80000"/>
              </a:lnSpc>
              <a:buNone/>
            </a:pPr>
            <a:r>
              <a:rPr lang="ru-RU" sz="800" dirty="0" smtClean="0"/>
              <a:t>         </a:t>
            </a:r>
            <a:r>
              <a:rPr lang="ru-RU" b="1" i="1" dirty="0" smtClean="0"/>
              <a:t>Военный — ключевое слово, его предлагается сделать опорным. Значит, это политика военного времени, что предполагает чрезвычайные меры по отношению к населению, меры жесткие и внеэкономические. Кто-нибудь из учеников может также вспомнить, что политика военного коммунизма реализовывалась в годы Гражданской войны, что тоже отражает характер жизни населения. Варианты б) и в) — это права демократического характера, в условиях Гражданской войны их реализовать невозможно. Продразверстка — сбор продовольствия (в основном хлеба) в пользу государства — это чрезвычайная мера, поскольку преследует цель ввести нормативное распределение продовольствия в военных условиях. Правильный ответ а).</a:t>
            </a:r>
          </a:p>
          <a:p>
            <a:pPr>
              <a:lnSpc>
                <a:spcPct val="80000"/>
              </a:lnSpc>
            </a:pPr>
            <a:endParaRPr lang="ru-RU" dirty="0" smtClean="0"/>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800" b="1" dirty="0" smtClean="0">
                <a:solidFill>
                  <a:srgbClr val="009900"/>
                </a:solidFill>
              </a:rPr>
              <a:t>МОДЕЛИРОВАНИЕ</a:t>
            </a:r>
            <a:endParaRPr lang="ru-RU" sz="4800" b="1" dirty="0">
              <a:solidFill>
                <a:srgbClr val="009900"/>
              </a:solidFill>
            </a:endParaRPr>
          </a:p>
        </p:txBody>
      </p:sp>
      <p:pic>
        <p:nvPicPr>
          <p:cNvPr id="4" name="Содержимое 3" descr="21..wmf"/>
          <p:cNvPicPr>
            <a:picLocks noGrp="1" noChangeAspect="1"/>
          </p:cNvPicPr>
          <p:nvPr>
            <p:ph sz="quarter" idx="1"/>
          </p:nvPr>
        </p:nvPicPr>
        <p:blipFill>
          <a:blip r:embed="rId2"/>
          <a:srcRect/>
          <a:stretch>
            <a:fillRect/>
          </a:stretch>
        </p:blipFill>
        <p:spPr bwMode="auto">
          <a:xfrm>
            <a:off x="1714480" y="1801776"/>
            <a:ext cx="5000660" cy="43200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Логический метод</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buNone/>
            </a:pPr>
            <a:r>
              <a:rPr lang="ru-RU" b="1" dirty="0" smtClean="0"/>
              <a:t>Задание №1</a:t>
            </a:r>
          </a:p>
          <a:p>
            <a:pPr algn="ctr">
              <a:buNone/>
            </a:pPr>
            <a:endParaRPr lang="ru-RU" b="1" dirty="0" smtClean="0"/>
          </a:p>
          <a:p>
            <a:pPr algn="ctr">
              <a:buNone/>
            </a:pPr>
            <a:r>
              <a:rPr lang="ru-RU" b="1" i="1" dirty="0" smtClean="0"/>
              <a:t>Какие </a:t>
            </a:r>
            <a:r>
              <a:rPr lang="ru-RU" b="1" i="1" dirty="0" smtClean="0"/>
              <a:t>статьи Парижского трактата 1856 г. в наибольшей степени подрывали национальные интересы России </a:t>
            </a:r>
            <a:endParaRPr lang="ru-RU" b="1" i="1" dirty="0" smtClean="0"/>
          </a:p>
          <a:p>
            <a:pPr algn="ctr">
              <a:buNone/>
            </a:pPr>
            <a:r>
              <a:rPr lang="ru-RU" b="1" dirty="0" smtClean="0"/>
              <a:t>а</a:t>
            </a:r>
            <a:r>
              <a:rPr lang="ru-RU" b="1" dirty="0" smtClean="0"/>
              <a:t>) нейтрализация Черного моря;</a:t>
            </a:r>
            <a:br>
              <a:rPr lang="ru-RU" b="1" dirty="0" smtClean="0"/>
            </a:br>
            <a:r>
              <a:rPr lang="ru-RU" b="1" dirty="0" smtClean="0"/>
              <a:t>б) потеря части Бессарабии;</a:t>
            </a:r>
            <a:br>
              <a:rPr lang="ru-RU" b="1" dirty="0" smtClean="0"/>
            </a:br>
            <a:r>
              <a:rPr lang="ru-RU" b="1" dirty="0" smtClean="0"/>
              <a:t>в) лишение права покровительствовать дунайским княжествам?</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Решение</a:t>
            </a:r>
            <a:endParaRPr lang="ru-RU" sz="3600" b="1" dirty="0">
              <a:solidFill>
                <a:srgbClr val="FF0000"/>
              </a:solidFill>
            </a:endParaRPr>
          </a:p>
        </p:txBody>
      </p:sp>
      <p:sp>
        <p:nvSpPr>
          <p:cNvPr id="3" name="Содержимое 2"/>
          <p:cNvSpPr>
            <a:spLocks noGrp="1"/>
          </p:cNvSpPr>
          <p:nvPr>
            <p:ph sz="quarter" idx="1"/>
          </p:nvPr>
        </p:nvSpPr>
        <p:spPr/>
        <p:txBody>
          <a:bodyPr>
            <a:normAutofit fontScale="70000" lnSpcReduction="20000"/>
          </a:bodyPr>
          <a:lstStyle/>
          <a:p>
            <a:pPr algn="ctr"/>
            <a:r>
              <a:rPr lang="ru-RU" b="1" i="1" dirty="0" smtClean="0"/>
              <a:t>Здесь важен анализ этих статей относительно перспективы развития России:</a:t>
            </a:r>
            <a:br>
              <a:rPr lang="ru-RU" b="1" i="1" dirty="0" smtClean="0"/>
            </a:br>
            <a:r>
              <a:rPr lang="ru-RU" b="1" i="1" dirty="0" smtClean="0"/>
              <a:t>а) нейтрализация Черного моря больно ударяет по экономическим интересам России — потерян самый выгодный торговый путь; по политическим интересам России — она больше не может контролировать черноморский регион; по престижу России.</a:t>
            </a:r>
            <a:br>
              <a:rPr lang="ru-RU" b="1" i="1" dirty="0" smtClean="0"/>
            </a:br>
            <a:r>
              <a:rPr lang="ru-RU" b="1" i="1" dirty="0" smtClean="0"/>
              <a:t>б) потеря части Бессарабии — несомненно, территориальный конфуз, но, с другой стороны, это не этническая родина восточных славян, не исконно русские земли, там проживают молдаване, цыгане и другие народности. Это, однако, создает определенные трудности в управлении — опасность национальных и социальных конфликтов;</a:t>
            </a:r>
            <a:br>
              <a:rPr lang="ru-RU" b="1" i="1" dirty="0" smtClean="0"/>
            </a:br>
            <a:r>
              <a:rPr lang="ru-RU" b="1" i="1" dirty="0" smtClean="0"/>
              <a:t>в) если Россия лишится права покровительствовать дунайским княжествам, то в финансовом, военном, политическом отношении Россия не пострадает и почти ничего не теряет, максимальная потеря — со стороны самих княжеств — уважения, разочарование в поддержке России.</a:t>
            </a:r>
            <a:endParaRPr lang="ru-RU" b="1"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Метод ключевого слова</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buNone/>
            </a:pPr>
            <a:r>
              <a:rPr lang="ru-RU" b="1" dirty="0" smtClean="0"/>
              <a:t>Задание №2</a:t>
            </a:r>
          </a:p>
          <a:p>
            <a:pPr algn="ctr">
              <a:buNone/>
            </a:pPr>
            <a:endParaRPr lang="ru-RU" b="1" dirty="0" smtClean="0"/>
          </a:p>
          <a:p>
            <a:pPr algn="ctr">
              <a:buNone/>
            </a:pPr>
            <a:r>
              <a:rPr lang="ru-RU" b="1" i="1" dirty="0" smtClean="0"/>
              <a:t>Когда в России возникли первые мануфактуры:</a:t>
            </a:r>
            <a:r>
              <a:rPr lang="ru-RU" b="1" dirty="0" smtClean="0"/>
              <a:t/>
            </a:r>
            <a:br>
              <a:rPr lang="ru-RU" b="1" dirty="0" smtClean="0"/>
            </a:br>
            <a:r>
              <a:rPr lang="ru-RU" b="1" dirty="0" smtClean="0"/>
              <a:t>а) в XVII в.;</a:t>
            </a:r>
            <a:br>
              <a:rPr lang="ru-RU" b="1" dirty="0" smtClean="0"/>
            </a:br>
            <a:r>
              <a:rPr lang="ru-RU" b="1" dirty="0" smtClean="0"/>
              <a:t>б) в XVIII в.;</a:t>
            </a:r>
            <a:br>
              <a:rPr lang="ru-RU" b="1" dirty="0" smtClean="0"/>
            </a:br>
            <a:r>
              <a:rPr lang="ru-RU" b="1" dirty="0" smtClean="0"/>
              <a:t>в) </a:t>
            </a:r>
            <a:r>
              <a:rPr lang="ru-RU" b="1" dirty="0" err="1" smtClean="0"/>
              <a:t>в</a:t>
            </a:r>
            <a:r>
              <a:rPr lang="ru-RU" b="1" dirty="0" smtClean="0"/>
              <a:t> начале XIX в.?</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Решение</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r>
              <a:rPr lang="ru-RU" b="1" i="1" dirty="0" smtClean="0"/>
              <a:t>Здесь ключевое слово первые. У школьников может появиться ассоциативная связь — карта XIX в. пестрит знаками промышленного развития. Здесь важно направить мысль по нужному руслу: когда зарождались мануфактуры, они были еще далеки от фабрик по облику, объему и характеру работ, внешне еще походили на крупные ремесленные мастерские. Зародились первые мануфактуры еще до «модернизации» России, т.е. до Петра I, значит, в XVII в.</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86700" cy="1143000"/>
          </a:xfrm>
        </p:spPr>
        <p:txBody>
          <a:bodyPr>
            <a:normAutofit/>
          </a:bodyPr>
          <a:lstStyle/>
          <a:p>
            <a:pPr algn="ctr"/>
            <a:r>
              <a:rPr lang="ru-RU" sz="4800" b="1" spc="50" dirty="0" smtClean="0">
                <a:ln w="11430"/>
                <a:solidFill>
                  <a:srgbClr val="009900"/>
                </a:solidFill>
                <a:effectLst>
                  <a:outerShdw blurRad="76200" dist="50800" dir="5400000" algn="tl" rotWithShape="0">
                    <a:srgbClr val="000000">
                      <a:alpha val="65000"/>
                    </a:srgbClr>
                  </a:outerShdw>
                </a:effectLst>
              </a:rPr>
              <a:t>Цели мастер-класса</a:t>
            </a:r>
            <a:endParaRPr lang="ru-RU" sz="4800" dirty="0">
              <a:solidFill>
                <a:srgbClr val="009900"/>
              </a:solidFill>
            </a:endParaRPr>
          </a:p>
        </p:txBody>
      </p:sp>
      <p:sp>
        <p:nvSpPr>
          <p:cNvPr id="3" name="Содержимое 2"/>
          <p:cNvSpPr>
            <a:spLocks noGrp="1"/>
          </p:cNvSpPr>
          <p:nvPr>
            <p:ph sz="quarter" idx="1"/>
          </p:nvPr>
        </p:nvSpPr>
        <p:spPr>
          <a:xfrm>
            <a:off x="457200" y="1600200"/>
            <a:ext cx="7901014" cy="4873752"/>
          </a:xfrm>
        </p:spPr>
        <p:txBody>
          <a:bodyPr>
            <a:normAutofit lnSpcReduction="10000"/>
          </a:bodyPr>
          <a:lstStyle/>
          <a:p>
            <a:pPr marL="176213" indent="-176213" algn="just">
              <a:spcBef>
                <a:spcPct val="0"/>
              </a:spcBef>
              <a:buFont typeface="Wingdings" pitchFamily="2" charset="2"/>
              <a:buChar char="Ø"/>
              <a:defRPr/>
            </a:pPr>
            <a:r>
              <a:rPr lang="ru-RU" sz="2800" dirty="0" smtClean="0">
                <a:solidFill>
                  <a:srgbClr val="000000"/>
                </a:solidFill>
                <a:effectLst>
                  <a:outerShdw blurRad="38100" dist="38100" dir="2700000" algn="tl">
                    <a:srgbClr val="C0C0C0"/>
                  </a:outerShdw>
                </a:effectLst>
                <a:latin typeface="Times New Roman" pitchFamily="18" charset="0"/>
                <a:cs typeface="Times New Roman" pitchFamily="18" charset="0"/>
              </a:rPr>
              <a:t>познакомить с основными методами «Угадывания» при выполнении тестовых заданий по истории;</a:t>
            </a:r>
            <a:endParaRPr lang="en-US" sz="2800" dirty="0" smtClean="0">
              <a:solidFill>
                <a:srgbClr val="000000"/>
              </a:solidFill>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endParaRPr lang="ru-RU" sz="2800" dirty="0" smtClean="0">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r>
              <a:rPr lang="ru-RU" sz="2800" dirty="0" smtClean="0">
                <a:solidFill>
                  <a:srgbClr val="000000"/>
                </a:solidFill>
                <a:effectLst>
                  <a:outerShdw blurRad="38100" dist="38100" dir="2700000" algn="tl">
                    <a:srgbClr val="C0C0C0"/>
                  </a:outerShdw>
                </a:effectLst>
                <a:latin typeface="Times New Roman" pitchFamily="18" charset="0"/>
                <a:cs typeface="Times New Roman" pitchFamily="18" charset="0"/>
              </a:rPr>
              <a:t>научить участников мастер-класса пользоваться данными методами;</a:t>
            </a:r>
            <a:endParaRPr lang="en-US" sz="2800" dirty="0" smtClean="0">
              <a:solidFill>
                <a:srgbClr val="000000"/>
              </a:solidFill>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endParaRPr lang="ru-RU" sz="2800" dirty="0" smtClean="0">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r>
              <a:rPr lang="ru-RU" sz="2800" dirty="0" smtClean="0">
                <a:solidFill>
                  <a:srgbClr val="000000"/>
                </a:solidFill>
                <a:effectLst>
                  <a:outerShdw blurRad="38100" dist="38100" dir="2700000" algn="tl">
                    <a:srgbClr val="C0C0C0"/>
                  </a:outerShdw>
                </a:effectLst>
                <a:latin typeface="Times New Roman" pitchFamily="18" charset="0"/>
                <a:cs typeface="Times New Roman" pitchFamily="18" charset="0"/>
              </a:rPr>
              <a:t>Развивать навыки практического  применения  методов «Угадывания»;</a:t>
            </a:r>
            <a:endParaRPr lang="en-US" sz="2800" dirty="0" smtClean="0">
              <a:solidFill>
                <a:srgbClr val="000000"/>
              </a:solidFill>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endParaRPr lang="ru-RU" sz="2800" dirty="0" smtClean="0">
              <a:effectLst>
                <a:outerShdw blurRad="38100" dist="38100" dir="2700000" algn="tl">
                  <a:srgbClr val="C0C0C0"/>
                </a:outerShdw>
              </a:effectLst>
              <a:latin typeface="Times New Roman" pitchFamily="18" charset="0"/>
              <a:cs typeface="Times New Roman" pitchFamily="18" charset="0"/>
            </a:endParaRPr>
          </a:p>
          <a:p>
            <a:pPr marL="176213" indent="-176213" algn="just">
              <a:spcBef>
                <a:spcPct val="0"/>
              </a:spcBef>
              <a:buFont typeface="Wingdings" pitchFamily="2" charset="2"/>
              <a:buChar char="Ø"/>
              <a:defRPr/>
            </a:pPr>
            <a:r>
              <a:rPr lang="ru-RU" sz="2800" dirty="0" smtClean="0">
                <a:solidFill>
                  <a:srgbClr val="000000"/>
                </a:solidFill>
                <a:effectLst>
                  <a:outerShdw blurRad="38100" dist="38100" dir="2700000" algn="tl">
                    <a:srgbClr val="C0C0C0"/>
                  </a:outerShdw>
                </a:effectLst>
                <a:latin typeface="Times New Roman" pitchFamily="18" charset="0"/>
                <a:cs typeface="Times New Roman" pitchFamily="18" charset="0"/>
              </a:rPr>
              <a:t>вызвать заинтересованность у участников  мастер класса  к предложенным методам.</a:t>
            </a:r>
            <a:endParaRPr lang="ru-RU" sz="2800" dirty="0" smtClean="0">
              <a:effectLst>
                <a:outerShdw blurRad="38100" dist="38100" dir="2700000" algn="tl">
                  <a:srgbClr val="C0C0C0"/>
                </a:outerShdw>
              </a:effectLst>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solidFill>
                  <a:srgbClr val="FF0000"/>
                </a:solidFill>
              </a:rPr>
              <a:t>Использование знания дат и хронологии</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buNone/>
            </a:pPr>
            <a:endParaRPr lang="ru-RU" b="1" dirty="0" smtClean="0"/>
          </a:p>
          <a:p>
            <a:pPr algn="ctr">
              <a:buNone/>
            </a:pPr>
            <a:r>
              <a:rPr lang="ru-RU" b="1" dirty="0" smtClean="0"/>
              <a:t>Задание №3</a:t>
            </a:r>
            <a:endParaRPr lang="ru-RU" dirty="0" smtClean="0">
              <a:effectLst>
                <a:outerShdw blurRad="50800" dist="38100" algn="tr" rotWithShape="0">
                  <a:prstClr val="black">
                    <a:alpha val="40000"/>
                  </a:prstClr>
                </a:outerShdw>
              </a:effectLst>
            </a:endParaRPr>
          </a:p>
          <a:p>
            <a:pPr algn="ctr">
              <a:buNone/>
            </a:pPr>
            <a:endParaRPr lang="ru-RU" dirty="0" smtClean="0">
              <a:effectLst>
                <a:outerShdw blurRad="50800" dist="38100" algn="tr" rotWithShape="0">
                  <a:prstClr val="black">
                    <a:alpha val="40000"/>
                  </a:prstClr>
                </a:outerShdw>
              </a:effectLst>
            </a:endParaRPr>
          </a:p>
          <a:p>
            <a:pPr algn="ctr">
              <a:buNone/>
            </a:pPr>
            <a:r>
              <a:rPr lang="ru-RU" b="1" i="1" dirty="0" smtClean="0"/>
              <a:t>После </a:t>
            </a:r>
            <a:r>
              <a:rPr lang="ru-RU" b="1" i="1" dirty="0" smtClean="0"/>
              <a:t>кого вступил на императорский престол Александр I:</a:t>
            </a:r>
            <a:r>
              <a:rPr lang="ru-RU" dirty="0" smtClean="0"/>
              <a:t/>
            </a:r>
            <a:br>
              <a:rPr lang="ru-RU" dirty="0" smtClean="0"/>
            </a:br>
            <a:r>
              <a:rPr lang="ru-RU" b="1" dirty="0" smtClean="0"/>
              <a:t>а) Екатерины II;</a:t>
            </a:r>
            <a:br>
              <a:rPr lang="ru-RU" b="1" dirty="0" smtClean="0"/>
            </a:br>
            <a:r>
              <a:rPr lang="ru-RU" b="1" dirty="0" smtClean="0"/>
              <a:t>б) Петра III;</a:t>
            </a:r>
            <a:br>
              <a:rPr lang="ru-RU" b="1" dirty="0" smtClean="0"/>
            </a:br>
            <a:r>
              <a:rPr lang="ru-RU" b="1" dirty="0" smtClean="0"/>
              <a:t>в) Павла I?</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Решение</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r>
              <a:rPr lang="ru-RU" b="1" i="1" dirty="0" smtClean="0"/>
              <a:t>Здесь необходимо помнить последовательность сменяющих друг друга монархов. Действия учеников должны состоять из нескольких логических операций: сначала определить, что Александр Павлович царствовал после Павла I как сын; потом воспроизвести ассоциативную связь: 1801 год — </a:t>
            </a:r>
            <a:r>
              <a:rPr lang="ru-RU" b="1" i="1" dirty="0" err="1" smtClean="0"/>
              <a:t>год</a:t>
            </a:r>
            <a:r>
              <a:rPr lang="ru-RU" b="1" i="1" dirty="0" smtClean="0"/>
              <a:t> вступления Александра I на престол и год заговора против Павла I. Правильный ответ в).</a:t>
            </a:r>
            <a:endParaRPr lang="ru-RU" b="1"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solidFill>
                  <a:srgbClr val="FF0000"/>
                </a:solidFill>
              </a:rPr>
              <a:t>Метод исключения заведомо неверных ответов</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buNone/>
            </a:pPr>
            <a:endParaRPr lang="ru-RU" b="1" dirty="0" smtClean="0"/>
          </a:p>
          <a:p>
            <a:pPr algn="ctr">
              <a:buNone/>
            </a:pPr>
            <a:r>
              <a:rPr lang="ru-RU" b="1" dirty="0" smtClean="0"/>
              <a:t>Задания №5</a:t>
            </a:r>
            <a:endParaRPr lang="ru-RU" dirty="0" smtClean="0"/>
          </a:p>
          <a:p>
            <a:pPr algn="ctr">
              <a:buNone/>
            </a:pPr>
            <a:r>
              <a:rPr lang="ru-RU" b="1" i="1" dirty="0" smtClean="0"/>
              <a:t>Во время правления Александра I был учрежден Государственный совет. Какой властью он обладал:</a:t>
            </a:r>
            <a:r>
              <a:rPr lang="ru-RU" b="1" dirty="0" smtClean="0"/>
              <a:t/>
            </a:r>
            <a:br>
              <a:rPr lang="ru-RU" b="1" dirty="0" smtClean="0"/>
            </a:br>
            <a:r>
              <a:rPr lang="ru-RU" b="1" dirty="0" smtClean="0"/>
              <a:t>а) законодательной; </a:t>
            </a:r>
            <a:br>
              <a:rPr lang="ru-RU" b="1" dirty="0" smtClean="0"/>
            </a:br>
            <a:r>
              <a:rPr lang="ru-RU" b="1" dirty="0" smtClean="0"/>
              <a:t>б) исполнительной; </a:t>
            </a:r>
            <a:br>
              <a:rPr lang="ru-RU" b="1" dirty="0" smtClean="0"/>
            </a:br>
            <a:r>
              <a:rPr lang="ru-RU" b="1" dirty="0" smtClean="0"/>
              <a:t>в) совещательной?</a:t>
            </a:r>
            <a:endParaRPr lang="ru-RU" dirty="0" smtClean="0"/>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Решение</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endParaRPr lang="ru-RU" b="1" i="1" dirty="0" smtClean="0"/>
          </a:p>
          <a:p>
            <a:pPr algn="ctr"/>
            <a:r>
              <a:rPr lang="ru-RU" b="1" i="1" dirty="0" smtClean="0"/>
              <a:t>Если </a:t>
            </a:r>
            <a:r>
              <a:rPr lang="ru-RU" b="1" i="1" dirty="0" smtClean="0"/>
              <a:t>бы Государственный совет обладал законодательной или исполнительной властью, то это привело бы к ограничению власти императора, а император в России обладал абсолютной властью, был полным самодержцем. Правильный ответ в).</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Понятийный метод</a:t>
            </a:r>
            <a:endParaRPr lang="ru-RU" sz="3600" b="1" dirty="0">
              <a:solidFill>
                <a:srgbClr val="FF0000"/>
              </a:solidFill>
            </a:endParaRPr>
          </a:p>
        </p:txBody>
      </p:sp>
      <p:sp>
        <p:nvSpPr>
          <p:cNvPr id="3" name="Содержимое 2"/>
          <p:cNvSpPr>
            <a:spLocks noGrp="1"/>
          </p:cNvSpPr>
          <p:nvPr>
            <p:ph sz="quarter" idx="1"/>
          </p:nvPr>
        </p:nvSpPr>
        <p:spPr/>
        <p:txBody>
          <a:bodyPr/>
          <a:lstStyle/>
          <a:p>
            <a:pPr algn="ctr">
              <a:buNone/>
            </a:pPr>
            <a:endParaRPr lang="ru-RU" b="1" dirty="0" smtClean="0"/>
          </a:p>
          <a:p>
            <a:pPr algn="ctr">
              <a:buNone/>
            </a:pPr>
            <a:r>
              <a:rPr lang="ru-RU" b="1" dirty="0" smtClean="0"/>
              <a:t>Задание №5</a:t>
            </a:r>
          </a:p>
          <a:p>
            <a:pPr algn="ctr">
              <a:buNone/>
            </a:pPr>
            <a:endParaRPr lang="ru-RU" dirty="0" smtClean="0"/>
          </a:p>
          <a:p>
            <a:pPr algn="ctr">
              <a:buNone/>
            </a:pPr>
            <a:r>
              <a:rPr lang="ru-RU" b="1" i="1" dirty="0" smtClean="0"/>
              <a:t>Что такое военные поселения:</a:t>
            </a:r>
            <a:r>
              <a:rPr lang="ru-RU" b="1" dirty="0" smtClean="0"/>
              <a:t/>
            </a:r>
            <a:br>
              <a:rPr lang="ru-RU" b="1" dirty="0" smtClean="0"/>
            </a:br>
            <a:r>
              <a:rPr lang="ru-RU" b="1" dirty="0" smtClean="0"/>
              <a:t>а) особый вид войск;</a:t>
            </a:r>
            <a:br>
              <a:rPr lang="ru-RU" b="1" dirty="0" smtClean="0"/>
            </a:br>
            <a:r>
              <a:rPr lang="ru-RU" b="1" dirty="0" smtClean="0"/>
              <a:t>б) временное поселение военных;</a:t>
            </a:r>
            <a:br>
              <a:rPr lang="ru-RU" b="1" dirty="0" smtClean="0"/>
            </a:br>
            <a:r>
              <a:rPr lang="ru-RU" b="1" dirty="0" smtClean="0"/>
              <a:t>в) особый вид общины?</a:t>
            </a:r>
            <a:endParaRPr lang="ru-RU" dirty="0" smtClean="0"/>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rgbClr val="FF0000"/>
                </a:solidFill>
              </a:rPr>
              <a:t>Решение</a:t>
            </a:r>
            <a:endParaRPr lang="ru-RU" sz="3600" b="1" dirty="0">
              <a:solidFill>
                <a:srgbClr val="FF0000"/>
              </a:solidFill>
            </a:endParaRPr>
          </a:p>
        </p:txBody>
      </p:sp>
      <p:sp>
        <p:nvSpPr>
          <p:cNvPr id="3" name="Содержимое 2"/>
          <p:cNvSpPr>
            <a:spLocks noGrp="1"/>
          </p:cNvSpPr>
          <p:nvPr>
            <p:ph sz="quarter" idx="1"/>
          </p:nvPr>
        </p:nvSpPr>
        <p:spPr/>
        <p:txBody>
          <a:bodyPr>
            <a:normAutofit fontScale="92500" lnSpcReduction="20000"/>
          </a:bodyPr>
          <a:lstStyle/>
          <a:p>
            <a:pPr algn="ctr"/>
            <a:r>
              <a:rPr lang="ru-RU" dirty="0" smtClean="0">
                <a:effectLst>
                  <a:outerShdw blurRad="50800" dist="38100" algn="tr" rotWithShape="0">
                    <a:prstClr val="black">
                      <a:alpha val="40000"/>
                    </a:prstClr>
                  </a:outerShdw>
                </a:effectLst>
              </a:rPr>
              <a:t> </a:t>
            </a:r>
            <a:r>
              <a:rPr lang="ru-RU" b="1" i="1" dirty="0" smtClean="0"/>
              <a:t>Примерный ход рассуждений: вариант б) предполагает поселение военных в определенном месте на определенное время и не предписывает никакого другого занятия, кроме службы. Вариант а) не отражает сущности военных поселений; особым видом войск могли быть гусары, драгуны, бомбардиры и пр., т.е. вид войск зависит от рода вооружения, средств передвижения, выполняемых функций.</a:t>
            </a:r>
            <a:br>
              <a:rPr lang="ru-RU" b="1" i="1" dirty="0" smtClean="0"/>
            </a:br>
            <a:r>
              <a:rPr lang="ru-RU" b="1" i="1" dirty="0" smtClean="0"/>
              <a:t>Сущность военных поселений заключается в том, что воины одновременно являются земледельцами, пашут землю, живут в деревне, следовательно, находятся в общине. Вариант в) более всего и подходит как правильный.</a:t>
            </a:r>
            <a:endParaRPr lang="ru-RU" i="1" dirty="0" smtClean="0"/>
          </a:p>
          <a:p>
            <a:pPr algn="ctr"/>
            <a:r>
              <a:rPr lang="ru-RU" b="1" i="1" dirty="0" smtClean="0"/>
              <a:t> </a:t>
            </a:r>
            <a:endParaRPr lang="ru-RU" i="1" dirty="0" smtClean="0"/>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368412"/>
          </a:xfrm>
        </p:spPr>
        <p:txBody>
          <a:bodyPr>
            <a:noAutofit/>
          </a:bodyPr>
          <a:lstStyle/>
          <a:p>
            <a:pPr algn="ctr"/>
            <a:r>
              <a:rPr lang="ru-RU" sz="4000" b="1" spc="50" dirty="0" smtClean="0">
                <a:ln w="11430"/>
                <a:solidFill>
                  <a:srgbClr val="009900"/>
                </a:solidFill>
                <a:effectLst>
                  <a:outerShdw blurRad="76200" dist="50800" dir="5400000" algn="tl" rotWithShape="0">
                    <a:srgbClr val="000000">
                      <a:alpha val="65000"/>
                    </a:srgbClr>
                  </a:outerShdw>
                </a:effectLst>
              </a:rPr>
              <a:t>Рефлексия</a:t>
            </a:r>
            <a:br>
              <a:rPr lang="ru-RU" sz="4000" b="1" spc="50" dirty="0" smtClean="0">
                <a:ln w="11430"/>
                <a:solidFill>
                  <a:srgbClr val="009900"/>
                </a:solidFill>
                <a:effectLst>
                  <a:outerShdw blurRad="76200" dist="50800" dir="5400000" algn="tl" rotWithShape="0">
                    <a:srgbClr val="000000">
                      <a:alpha val="65000"/>
                    </a:srgbClr>
                  </a:outerShdw>
                </a:effectLst>
              </a:rPr>
            </a:br>
            <a:endParaRPr lang="ru-RU" sz="4000" dirty="0">
              <a:solidFill>
                <a:srgbClr val="009900"/>
              </a:solidFill>
            </a:endParaRPr>
          </a:p>
        </p:txBody>
      </p:sp>
      <p:sp>
        <p:nvSpPr>
          <p:cNvPr id="3" name="Содержимое 2"/>
          <p:cNvSpPr>
            <a:spLocks noGrp="1"/>
          </p:cNvSpPr>
          <p:nvPr>
            <p:ph sz="quarter" idx="1"/>
          </p:nvPr>
        </p:nvSpPr>
        <p:spPr>
          <a:xfrm>
            <a:off x="457200" y="1857364"/>
            <a:ext cx="7467600" cy="4616588"/>
          </a:xfrm>
        </p:spPr>
        <p:txBody>
          <a:bodyPr/>
          <a:lstStyle/>
          <a:p>
            <a:pPr marL="342900" indent="-342900" algn="just">
              <a:lnSpc>
                <a:spcPct val="150000"/>
              </a:lnSpc>
              <a:buNone/>
              <a:defRPr/>
            </a:pPr>
            <a:r>
              <a:rPr lang="ru-RU" sz="2800"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Цель этапа:</a:t>
            </a:r>
          </a:p>
          <a:p>
            <a:pPr marL="342900" indent="-342900" algn="just">
              <a:lnSpc>
                <a:spcPct val="150000"/>
              </a:lnSpc>
              <a:buFont typeface="Wingdings" pitchFamily="2" charset="2"/>
              <a:buChar char="Ø"/>
              <a:defRPr/>
            </a:pPr>
            <a:r>
              <a:rPr lang="ru-RU" dirty="0" smtClean="0">
                <a:effectLst>
                  <a:outerShdw blurRad="38100" dist="38100" dir="2700000" algn="tl">
                    <a:srgbClr val="000000">
                      <a:alpha val="43137"/>
                    </a:srgbClr>
                  </a:outerShdw>
                </a:effectLst>
                <a:latin typeface="Times New Roman" pitchFamily="18" charset="0"/>
                <a:cs typeface="Times New Roman" pitchFamily="18" charset="0"/>
              </a:rPr>
              <a:t>целостное осмысление, обобщение полученной информации; </a:t>
            </a:r>
          </a:p>
          <a:p>
            <a:pPr marL="342900" indent="-342900" algn="just">
              <a:lnSpc>
                <a:spcPct val="150000"/>
              </a:lnSpc>
              <a:buFont typeface="Wingdings" pitchFamily="2" charset="2"/>
              <a:buChar char="Ø"/>
              <a:defRPr/>
            </a:pPr>
            <a:r>
              <a:rPr lang="ru-RU" dirty="0" smtClean="0">
                <a:effectLst>
                  <a:outerShdw blurRad="38100" dist="38100" dir="2700000" algn="tl">
                    <a:srgbClr val="000000">
                      <a:alpha val="43137"/>
                    </a:srgbClr>
                  </a:outerShdw>
                </a:effectLst>
                <a:latin typeface="Times New Roman" pitchFamily="18" charset="0"/>
                <a:cs typeface="Times New Roman" pitchFamily="18" charset="0"/>
              </a:rPr>
              <a:t>формирование у каждого участника мастер-класса собственного отношения к полученной информации.</a:t>
            </a:r>
          </a:p>
          <a:p>
            <a:pPr>
              <a:buNone/>
            </a:pPr>
            <a:endParaRPr lang="ru-RU" dirty="0"/>
          </a:p>
        </p:txBody>
      </p:sp>
      <p:pic>
        <p:nvPicPr>
          <p:cNvPr id="4" name="Рисунок 8" descr="Наука27.wmf"/>
          <p:cNvPicPr>
            <a:picLocks noChangeAspect="1"/>
          </p:cNvPicPr>
          <p:nvPr/>
        </p:nvPicPr>
        <p:blipFill>
          <a:blip r:embed="rId2"/>
          <a:srcRect/>
          <a:stretch>
            <a:fillRect/>
          </a:stretch>
        </p:blipFill>
        <p:spPr bwMode="auto">
          <a:xfrm>
            <a:off x="6429388" y="428604"/>
            <a:ext cx="2262188" cy="221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439850"/>
          </a:xfrm>
        </p:spPr>
        <p:txBody>
          <a:bodyPr>
            <a:noAutofit/>
          </a:bodyPr>
          <a:lstStyle/>
          <a:p>
            <a:pPr algn="ctr"/>
            <a:r>
              <a:rPr lang="ru-RU" sz="4000" b="1" spc="50" dirty="0" smtClean="0">
                <a:ln w="11430"/>
                <a:solidFill>
                  <a:srgbClr val="009900"/>
                </a:solidFill>
                <a:effectLst>
                  <a:outerShdw blurRad="76200" dist="50800" dir="5400000" algn="tl" rotWithShape="0">
                    <a:srgbClr val="000000">
                      <a:alpha val="65000"/>
                    </a:srgbClr>
                  </a:outerShdw>
                </a:effectLst>
              </a:rPr>
              <a:t>Рефлексия</a:t>
            </a:r>
            <a:br>
              <a:rPr lang="ru-RU" sz="4000" b="1" spc="50" dirty="0" smtClean="0">
                <a:ln w="11430"/>
                <a:solidFill>
                  <a:srgbClr val="009900"/>
                </a:solidFill>
                <a:effectLst>
                  <a:outerShdw blurRad="76200" dist="50800" dir="5400000" algn="tl" rotWithShape="0">
                    <a:srgbClr val="000000">
                      <a:alpha val="65000"/>
                    </a:srgbClr>
                  </a:outerShdw>
                </a:effectLst>
              </a:rPr>
            </a:br>
            <a:endParaRPr lang="ru-RU" sz="4000" dirty="0"/>
          </a:p>
        </p:txBody>
      </p:sp>
      <p:sp>
        <p:nvSpPr>
          <p:cNvPr id="3" name="Содержимое 2"/>
          <p:cNvSpPr>
            <a:spLocks noGrp="1"/>
          </p:cNvSpPr>
          <p:nvPr>
            <p:ph sz="quarter" idx="1"/>
          </p:nvPr>
        </p:nvSpPr>
        <p:spPr/>
        <p:txBody>
          <a:bodyPr/>
          <a:lstStyle/>
          <a:p>
            <a:pPr lvl="0"/>
            <a:r>
              <a:rPr lang="ru-RU" dirty="0" smtClean="0"/>
              <a:t>Вызвала ли затруднения работа с предложенными методами?</a:t>
            </a:r>
          </a:p>
          <a:p>
            <a:pPr lvl="0"/>
            <a:r>
              <a:rPr lang="ru-RU" dirty="0" smtClean="0"/>
              <a:t>Понравилась ли вам предложенные методы?</a:t>
            </a:r>
          </a:p>
          <a:p>
            <a:pPr lvl="0"/>
            <a:r>
              <a:rPr lang="ru-RU" dirty="0" smtClean="0"/>
              <a:t>Насколько актуальны для Вас предложенные методы?</a:t>
            </a:r>
          </a:p>
          <a:p>
            <a:pPr lvl="0"/>
            <a:r>
              <a:rPr lang="ru-RU" dirty="0" smtClean="0"/>
              <a:t>Будете ли вы использовать данные методы в своей работе? </a:t>
            </a:r>
          </a:p>
          <a:p>
            <a:endParaRPr lang="ru-RU" dirty="0"/>
          </a:p>
        </p:txBody>
      </p:sp>
      <p:pic>
        <p:nvPicPr>
          <p:cNvPr id="4" name="Рисунок 8" descr="Наука27.wmf"/>
          <p:cNvPicPr>
            <a:picLocks noChangeAspect="1"/>
          </p:cNvPicPr>
          <p:nvPr/>
        </p:nvPicPr>
        <p:blipFill>
          <a:blip r:embed="rId2"/>
          <a:srcRect/>
          <a:stretch>
            <a:fillRect/>
          </a:stretch>
        </p:blipFill>
        <p:spPr bwMode="auto">
          <a:xfrm>
            <a:off x="5214942" y="4071942"/>
            <a:ext cx="2262188" cy="221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algn="ctr">
              <a:buNone/>
            </a:pPr>
            <a:r>
              <a:rPr lang="ru-RU" sz="8000" b="1" spc="50" dirty="0" smtClean="0">
                <a:ln w="11430"/>
                <a:solidFill>
                  <a:srgbClr val="009900"/>
                </a:solidFill>
                <a:effectLst>
                  <a:outerShdw blurRad="76200" dist="50800" dir="5400000" algn="tl" rotWithShape="0">
                    <a:srgbClr val="000000">
                      <a:alpha val="65000"/>
                    </a:srgbClr>
                  </a:outerShdw>
                </a:effectLst>
                <a:latin typeface="Bookman Old Style" pitchFamily="18" charset="0"/>
              </a:rPr>
              <a:t>Спасибо </a:t>
            </a:r>
            <a:br>
              <a:rPr lang="ru-RU" sz="8000" b="1" spc="50" dirty="0" smtClean="0">
                <a:ln w="11430"/>
                <a:solidFill>
                  <a:srgbClr val="009900"/>
                </a:solidFill>
                <a:effectLst>
                  <a:outerShdw blurRad="76200" dist="50800" dir="5400000" algn="tl" rotWithShape="0">
                    <a:srgbClr val="000000">
                      <a:alpha val="65000"/>
                    </a:srgbClr>
                  </a:outerShdw>
                </a:effectLst>
                <a:latin typeface="Bookman Old Style" pitchFamily="18" charset="0"/>
              </a:rPr>
            </a:br>
            <a:r>
              <a:rPr lang="ru-RU" sz="8000" b="1" spc="50" dirty="0" smtClean="0">
                <a:ln w="11430"/>
                <a:solidFill>
                  <a:srgbClr val="009900"/>
                </a:solidFill>
                <a:effectLst>
                  <a:outerShdw blurRad="76200" dist="50800" dir="5400000" algn="tl" rotWithShape="0">
                    <a:srgbClr val="000000">
                      <a:alpha val="65000"/>
                    </a:srgbClr>
                  </a:outerShdw>
                </a:effectLst>
                <a:latin typeface="Bookman Old Style" pitchFamily="18" charset="0"/>
              </a:rPr>
              <a:t>за внимание!</a:t>
            </a:r>
            <a:endParaRPr lang="ru-RU" sz="8000" dirty="0">
              <a:solidFill>
                <a:srgbClr val="009900"/>
              </a:solidFill>
            </a:endParaRPr>
          </a:p>
        </p:txBody>
      </p:sp>
      <p:pic>
        <p:nvPicPr>
          <p:cNvPr id="4" name="Рисунок 3" descr="Рисунок39.wmf"/>
          <p:cNvPicPr>
            <a:picLocks noChangeAspect="1"/>
          </p:cNvPicPr>
          <p:nvPr/>
        </p:nvPicPr>
        <p:blipFill>
          <a:blip r:embed="rId2"/>
          <a:srcRect/>
          <a:stretch>
            <a:fillRect/>
          </a:stretch>
        </p:blipFill>
        <p:spPr bwMode="auto">
          <a:xfrm>
            <a:off x="6786578" y="1857364"/>
            <a:ext cx="161925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800" b="1" dirty="0" smtClean="0">
                <a:solidFill>
                  <a:srgbClr val="009900"/>
                </a:solidFill>
              </a:rPr>
              <a:t>1. Логический метод</a:t>
            </a:r>
            <a:r>
              <a:rPr lang="ru-RU" b="1" i="1" dirty="0" smtClean="0"/>
              <a:t/>
            </a:r>
            <a:br>
              <a:rPr lang="ru-RU" b="1" i="1" dirty="0" smtClean="0"/>
            </a:br>
            <a:endParaRPr lang="ru-RU" dirty="0"/>
          </a:p>
        </p:txBody>
      </p:sp>
      <p:sp>
        <p:nvSpPr>
          <p:cNvPr id="3" name="Содержимое 2"/>
          <p:cNvSpPr>
            <a:spLocks noGrp="1"/>
          </p:cNvSpPr>
          <p:nvPr>
            <p:ph sz="quarter" idx="1"/>
          </p:nvPr>
        </p:nvSpPr>
        <p:spPr/>
        <p:txBody>
          <a:bodyPr/>
          <a:lstStyle/>
          <a:p>
            <a:pPr marL="274320" lvl="3" indent="-274320">
              <a:spcBef>
                <a:spcPts val="600"/>
              </a:spcBef>
              <a:buClr>
                <a:schemeClr val="accent1"/>
              </a:buClr>
              <a:buSzPct val="70000"/>
            </a:pPr>
            <a:r>
              <a:rPr lang="ru-RU" sz="3600" b="1" i="1" dirty="0" smtClean="0"/>
              <a:t>При выполнении тестового задания этим методом необходимо проведение логической мыслительной операции</a:t>
            </a:r>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5286380" y="4143380"/>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solidFill>
                  <a:srgbClr val="009900"/>
                </a:solidFill>
              </a:rPr>
              <a:t>2. Метод ключевого слова</a:t>
            </a:r>
            <a:r>
              <a:rPr lang="ru-RU" sz="3600" b="1" i="1" dirty="0" smtClean="0">
                <a:solidFill>
                  <a:srgbClr val="009900"/>
                </a:solidFill>
              </a:rPr>
              <a:t/>
            </a:r>
            <a:br>
              <a:rPr lang="ru-RU" sz="3600" b="1" i="1" dirty="0" smtClean="0">
                <a:solidFill>
                  <a:srgbClr val="009900"/>
                </a:solidFill>
              </a:rPr>
            </a:br>
            <a:endParaRPr lang="ru-RU" sz="3600" dirty="0">
              <a:solidFill>
                <a:srgbClr val="009900"/>
              </a:solidFill>
            </a:endParaRPr>
          </a:p>
        </p:txBody>
      </p:sp>
      <p:sp>
        <p:nvSpPr>
          <p:cNvPr id="3" name="Содержимое 2"/>
          <p:cNvSpPr>
            <a:spLocks noGrp="1"/>
          </p:cNvSpPr>
          <p:nvPr>
            <p:ph sz="quarter" idx="1"/>
          </p:nvPr>
        </p:nvSpPr>
        <p:spPr/>
        <p:txBody>
          <a:bodyPr/>
          <a:lstStyle/>
          <a:p>
            <a:pPr marL="274320" lvl="3" indent="-274320">
              <a:spcBef>
                <a:spcPts val="600"/>
              </a:spcBef>
              <a:buClr>
                <a:schemeClr val="accent1"/>
              </a:buClr>
              <a:buSzPct val="70000"/>
            </a:pPr>
            <a:r>
              <a:rPr lang="ru-RU" sz="3600" b="1" i="1" dirty="0" smtClean="0"/>
              <a:t>Выявляется ключевое слово, от которого зависит правильный выбор ответа (ответов). </a:t>
            </a:r>
            <a:r>
              <a:rPr lang="ru-RU" sz="3600" dirty="0" smtClean="0"/>
              <a:t/>
            </a:r>
            <a:br>
              <a:rPr lang="ru-RU" sz="3600" dirty="0" smtClean="0"/>
            </a:br>
            <a:endParaRPr lang="ru-RU" sz="3600"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5286380" y="4143380"/>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654164"/>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3. Оперирование теоретическим материалом</a:t>
            </a:r>
            <a:r>
              <a:rPr lang="ru-RU" sz="3600" b="1" i="1" dirty="0" smtClean="0">
                <a:solidFill>
                  <a:srgbClr val="009900"/>
                </a:solidFill>
              </a:rPr>
              <a:t/>
            </a:r>
            <a:br>
              <a:rPr lang="ru-RU" sz="3600" b="1" i="1" dirty="0" smtClean="0">
                <a:solidFill>
                  <a:srgbClr val="009900"/>
                </a:solidFill>
              </a:rPr>
            </a:br>
            <a:endParaRPr lang="ru-RU" sz="3600" dirty="0">
              <a:solidFill>
                <a:srgbClr val="009900"/>
              </a:solidFill>
            </a:endParaRPr>
          </a:p>
        </p:txBody>
      </p:sp>
      <p:sp>
        <p:nvSpPr>
          <p:cNvPr id="3" name="Содержимое 2"/>
          <p:cNvSpPr>
            <a:spLocks noGrp="1"/>
          </p:cNvSpPr>
          <p:nvPr>
            <p:ph sz="quarter" idx="1"/>
          </p:nvPr>
        </p:nvSpPr>
        <p:spPr/>
        <p:txBody>
          <a:bodyPr/>
          <a:lstStyle/>
          <a:p>
            <a:pPr marL="274320" lvl="3" indent="-274320">
              <a:spcBef>
                <a:spcPts val="600"/>
              </a:spcBef>
              <a:buClr>
                <a:schemeClr val="accent1"/>
              </a:buClr>
              <a:buSzPct val="70000"/>
            </a:pPr>
            <a:r>
              <a:rPr lang="ru-RU" sz="3600" b="1" i="1" dirty="0" smtClean="0"/>
              <a:t>При этом методе важно отработать механизм рассуждений при выборе правильного ответа, оперируя теоретическими знаниями</a:t>
            </a:r>
          </a:p>
          <a:p>
            <a:pPr marL="274320" lvl="3" indent="-274320">
              <a:spcBef>
                <a:spcPts val="600"/>
              </a:spcBef>
              <a:buClr>
                <a:schemeClr val="accent1"/>
              </a:buClr>
              <a:buSzPct val="70000"/>
              <a:buNone/>
            </a:pPr>
            <a:r>
              <a:rPr lang="ru-RU" sz="3600" dirty="0" smtClean="0"/>
              <a:t/>
            </a:r>
            <a:br>
              <a:rPr lang="ru-RU" sz="3600" dirty="0" smtClean="0"/>
            </a:br>
            <a:endParaRPr lang="ru-RU" sz="3600"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6215074" y="4500570"/>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654164"/>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4. Использование знания дат и хронологии</a:t>
            </a:r>
            <a:r>
              <a:rPr lang="ru-RU" sz="2400" b="1" i="1" dirty="0" smtClean="0"/>
              <a:t/>
            </a:r>
            <a:br>
              <a:rPr lang="ru-RU" sz="2400" b="1" i="1" dirty="0" smtClean="0"/>
            </a:br>
            <a:r>
              <a:rPr lang="ru-RU" sz="2400" dirty="0" smtClean="0"/>
              <a:t>.</a:t>
            </a:r>
            <a:endParaRPr lang="ru-RU" sz="3600" dirty="0">
              <a:solidFill>
                <a:srgbClr val="009900"/>
              </a:solidFill>
            </a:endParaRPr>
          </a:p>
        </p:txBody>
      </p:sp>
      <p:sp>
        <p:nvSpPr>
          <p:cNvPr id="3" name="Содержимое 2"/>
          <p:cNvSpPr>
            <a:spLocks noGrp="1"/>
          </p:cNvSpPr>
          <p:nvPr>
            <p:ph sz="quarter" idx="1"/>
          </p:nvPr>
        </p:nvSpPr>
        <p:spPr/>
        <p:txBody>
          <a:bodyPr/>
          <a:lstStyle/>
          <a:p>
            <a:pPr marL="274320" lvl="3" indent="-274320">
              <a:spcBef>
                <a:spcPts val="600"/>
              </a:spcBef>
              <a:buClr>
                <a:schemeClr val="accent1"/>
              </a:buClr>
              <a:buSzPct val="70000"/>
              <a:buNone/>
            </a:pPr>
            <a:r>
              <a:rPr lang="ru-RU" sz="3600" b="1" i="1" dirty="0" smtClean="0"/>
              <a:t>Здесь необходимо знание не только основных дат, но также последовательности исторических событий. </a:t>
            </a:r>
            <a:br>
              <a:rPr lang="ru-RU" sz="3600" b="1" i="1" dirty="0" smtClean="0"/>
            </a:br>
            <a:endParaRPr lang="ru-RU" sz="3600" b="1" i="1"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6215074" y="4500570"/>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654164"/>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5. Метод исключения заведомо неверных ответов</a:t>
            </a:r>
            <a:r>
              <a:rPr lang="ru-RU" sz="2400" b="1" i="1" dirty="0" smtClean="0"/>
              <a:t/>
            </a:r>
            <a:br>
              <a:rPr lang="ru-RU" sz="2400" b="1" i="1" dirty="0" smtClean="0"/>
            </a:br>
            <a:r>
              <a:rPr lang="ru-RU" sz="2400" dirty="0" smtClean="0"/>
              <a:t>.</a:t>
            </a:r>
            <a:endParaRPr lang="ru-RU" sz="3600" dirty="0">
              <a:solidFill>
                <a:srgbClr val="009900"/>
              </a:solidFill>
            </a:endParaRPr>
          </a:p>
        </p:txBody>
      </p:sp>
      <p:sp>
        <p:nvSpPr>
          <p:cNvPr id="3" name="Содержимое 2"/>
          <p:cNvSpPr>
            <a:spLocks noGrp="1"/>
          </p:cNvSpPr>
          <p:nvPr>
            <p:ph sz="quarter" idx="1"/>
          </p:nvPr>
        </p:nvSpPr>
        <p:spPr/>
        <p:txBody>
          <a:bodyPr>
            <a:normAutofit fontScale="92500" lnSpcReduction="20000"/>
          </a:bodyPr>
          <a:lstStyle/>
          <a:p>
            <a:pPr marL="274320" lvl="3" indent="-274320">
              <a:spcBef>
                <a:spcPts val="600"/>
              </a:spcBef>
              <a:buClr>
                <a:schemeClr val="accent1"/>
              </a:buClr>
              <a:buSzPct val="70000"/>
              <a:buNone/>
            </a:pPr>
            <a:r>
              <a:rPr lang="ru-RU" sz="3600" b="1" i="1" dirty="0" smtClean="0"/>
              <a:t>Здесь важно определить, какие варианты ответов являются точно неправильными, т.е. по каким-то параметрам не подходят как правильный ответ (хронология, последовательность, географические несоответствия и другое).</a:t>
            </a:r>
          </a:p>
          <a:p>
            <a:pPr marL="274320" lvl="3" indent="-274320">
              <a:spcBef>
                <a:spcPts val="600"/>
              </a:spcBef>
              <a:buClr>
                <a:schemeClr val="accent1"/>
              </a:buClr>
              <a:buSzPct val="70000"/>
              <a:buNone/>
            </a:pPr>
            <a:r>
              <a:rPr lang="ru-RU" sz="3600" b="1" i="1" dirty="0" smtClean="0"/>
              <a:t/>
            </a:r>
            <a:br>
              <a:rPr lang="ru-RU" sz="3600" b="1" i="1" dirty="0" smtClean="0"/>
            </a:br>
            <a:endParaRPr lang="ru-RU" sz="3600" b="1" i="1"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6929454" y="3643314"/>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96974"/>
          </a:xfrm>
        </p:spPr>
        <p:txBody>
          <a:bodyPr>
            <a:noAutofit/>
          </a:bodyPr>
          <a:lstStyle/>
          <a:p>
            <a:pPr algn="ctr"/>
            <a:r>
              <a:rPr lang="ru-RU" sz="3600" b="1" dirty="0" smtClean="0"/>
              <a:t/>
            </a:r>
            <a:br>
              <a:rPr lang="ru-RU" sz="3600" b="1" dirty="0" smtClean="0"/>
            </a:br>
            <a:r>
              <a:rPr lang="ru-RU" sz="3600" b="1" dirty="0" smtClean="0"/>
              <a:t/>
            </a:r>
            <a:br>
              <a:rPr lang="ru-RU" sz="3600" b="1" dirty="0" smtClean="0"/>
            </a:br>
            <a:r>
              <a:rPr lang="ru-RU" sz="3600" b="1" dirty="0" smtClean="0">
                <a:solidFill>
                  <a:srgbClr val="009900"/>
                </a:solidFill>
              </a:rPr>
              <a:t>6. Понятийный метод</a:t>
            </a:r>
            <a:r>
              <a:rPr lang="ru-RU" sz="2400" b="1" i="1" dirty="0" smtClean="0">
                <a:solidFill>
                  <a:srgbClr val="009900"/>
                </a:solidFill>
              </a:rPr>
              <a:t/>
            </a:r>
            <a:br>
              <a:rPr lang="ru-RU" sz="2400" b="1" i="1" dirty="0" smtClean="0">
                <a:solidFill>
                  <a:srgbClr val="009900"/>
                </a:solidFill>
              </a:rPr>
            </a:br>
            <a:r>
              <a:rPr lang="ru-RU" sz="2400" dirty="0" smtClean="0"/>
              <a:t>.</a:t>
            </a:r>
            <a:endParaRPr lang="ru-RU" sz="3600" dirty="0">
              <a:solidFill>
                <a:srgbClr val="009900"/>
              </a:solidFill>
            </a:endParaRPr>
          </a:p>
        </p:txBody>
      </p:sp>
      <p:sp>
        <p:nvSpPr>
          <p:cNvPr id="3" name="Содержимое 2"/>
          <p:cNvSpPr>
            <a:spLocks noGrp="1"/>
          </p:cNvSpPr>
          <p:nvPr>
            <p:ph sz="quarter" idx="1"/>
          </p:nvPr>
        </p:nvSpPr>
        <p:spPr>
          <a:xfrm>
            <a:off x="214282" y="1600200"/>
            <a:ext cx="7710518" cy="4873752"/>
          </a:xfrm>
        </p:spPr>
        <p:txBody>
          <a:bodyPr>
            <a:normAutofit fontScale="85000" lnSpcReduction="10000"/>
          </a:bodyPr>
          <a:lstStyle/>
          <a:p>
            <a:pPr marL="274320" lvl="3" indent="-274320">
              <a:spcBef>
                <a:spcPts val="600"/>
              </a:spcBef>
              <a:buClr>
                <a:schemeClr val="accent1"/>
              </a:buClr>
              <a:buSzPct val="70000"/>
              <a:buNone/>
            </a:pPr>
            <a:r>
              <a:rPr lang="ru-RU" sz="3600" b="1" i="1" dirty="0" smtClean="0"/>
              <a:t>Используется при работе с вопросами по понятиям. Главное условие — необходимо знать значение каждого понятия, например, что социальная лестница — это порядок расположения, структура; революция — это процесс слома существующей системы и т.д.</a:t>
            </a:r>
          </a:p>
          <a:p>
            <a:pPr marL="274320" lvl="3" indent="-274320">
              <a:spcBef>
                <a:spcPts val="600"/>
              </a:spcBef>
              <a:buClr>
                <a:schemeClr val="accent1"/>
              </a:buClr>
              <a:buSzPct val="70000"/>
              <a:buNone/>
            </a:pPr>
            <a:r>
              <a:rPr lang="ru-RU" sz="3600" b="1" i="1" dirty="0" smtClean="0"/>
              <a:t/>
            </a:r>
            <a:br>
              <a:rPr lang="ru-RU" sz="3600" b="1" i="1" dirty="0" smtClean="0"/>
            </a:br>
            <a:endParaRPr lang="ru-RU" sz="3600" b="1" i="1" dirty="0" smtClean="0"/>
          </a:p>
          <a:p>
            <a:pPr marL="274320" lvl="3" indent="-274320">
              <a:spcBef>
                <a:spcPts val="600"/>
              </a:spcBef>
              <a:buClr>
                <a:schemeClr val="accent1"/>
              </a:buClr>
              <a:buSzPct val="70000"/>
            </a:pPr>
            <a:endParaRPr lang="ru-RU" sz="3600" b="1" i="1" dirty="0" smtClean="0"/>
          </a:p>
          <a:p>
            <a:endParaRPr lang="ru-RU" dirty="0"/>
          </a:p>
        </p:txBody>
      </p:sp>
      <p:pic>
        <p:nvPicPr>
          <p:cNvPr id="5" name="Рисунок 3" descr="Рисунок5.gif"/>
          <p:cNvPicPr>
            <a:picLocks noChangeAspect="1"/>
          </p:cNvPicPr>
          <p:nvPr/>
        </p:nvPicPr>
        <p:blipFill>
          <a:blip r:embed="rId2"/>
          <a:srcRect/>
          <a:stretch>
            <a:fillRect/>
          </a:stretch>
        </p:blipFill>
        <p:spPr bwMode="auto">
          <a:xfrm>
            <a:off x="6858016" y="2500306"/>
            <a:ext cx="1752600" cy="2063750"/>
          </a:xfrm>
          <a:prstGeom prst="rect">
            <a:avLst/>
          </a:prstGeom>
          <a:solidFill>
            <a:srgbClr val="FFFFFF">
              <a:shade val="85000"/>
            </a:srgbClr>
          </a:solidFill>
          <a:ln w="889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255</TotalTime>
  <Words>991</Words>
  <PresentationFormat>Экран (4:3)</PresentationFormat>
  <Paragraphs>114</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Эркер</vt:lpstr>
      <vt:lpstr>      Практика использования различных методов работы при подготовке учащихся к сдаче ГИА и ЕГЭ по истории  </vt:lpstr>
      <vt:lpstr>Слайд 2</vt:lpstr>
      <vt:lpstr>Цели мастер-класса</vt:lpstr>
      <vt:lpstr>1. Логический метод </vt:lpstr>
      <vt:lpstr>2. Метод ключевого слова </vt:lpstr>
      <vt:lpstr>  3. Оперирование теоретическим материалом </vt:lpstr>
      <vt:lpstr>  4. Использование знания дат и хронологии .</vt:lpstr>
      <vt:lpstr>  5. Метод исключения заведомо неверных ответов .</vt:lpstr>
      <vt:lpstr>  6. Понятийный метод .</vt:lpstr>
      <vt:lpstr>  7. Ассоциативный метод  .</vt:lpstr>
      <vt:lpstr>  8. Визуально-ассоциативный метод  .</vt:lpstr>
      <vt:lpstr>  9. Интуитивный метод </vt:lpstr>
      <vt:lpstr>  10. Комбинированный метод </vt:lpstr>
      <vt:lpstr>Имитационная игра </vt:lpstr>
      <vt:lpstr> Логический метод </vt:lpstr>
      <vt:lpstr>Решение (ход логического рассуждения) </vt:lpstr>
      <vt:lpstr>Метод ключевого слова </vt:lpstr>
      <vt:lpstr>Решение</vt:lpstr>
      <vt:lpstr>Использование знания дат и хронологии</vt:lpstr>
      <vt:lpstr>Решение</vt:lpstr>
      <vt:lpstr>Метод исключения заведомо неверных ответов</vt:lpstr>
      <vt:lpstr>Решение</vt:lpstr>
      <vt:lpstr>Понятийный метод</vt:lpstr>
      <vt:lpstr>Решение</vt:lpstr>
      <vt:lpstr>МОДЕЛИРОВАНИЕ</vt:lpstr>
      <vt:lpstr>Логический метод</vt:lpstr>
      <vt:lpstr>Решение</vt:lpstr>
      <vt:lpstr>Метод ключевого слова</vt:lpstr>
      <vt:lpstr>Решение</vt:lpstr>
      <vt:lpstr>Использование знания дат и хронологии</vt:lpstr>
      <vt:lpstr>Решение</vt:lpstr>
      <vt:lpstr>Метод исключения заведомо неверных ответов</vt:lpstr>
      <vt:lpstr>Решение</vt:lpstr>
      <vt:lpstr>Понятийный метод</vt:lpstr>
      <vt:lpstr>Решение</vt:lpstr>
      <vt:lpstr>Рефлексия </vt:lpstr>
      <vt:lpstr>Рефлексия </vt:lpstr>
      <vt:lpstr>Слайд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1</cp:lastModifiedBy>
  <cp:revision>116</cp:revision>
  <dcterms:modified xsi:type="dcterms:W3CDTF">2013-01-27T11:52:39Z</dcterms:modified>
</cp:coreProperties>
</file>